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7" r:id="rId5"/>
    <p:sldId id="274" r:id="rId6"/>
    <p:sldId id="258" r:id="rId7"/>
    <p:sldId id="259" r:id="rId8"/>
    <p:sldId id="273" r:id="rId9"/>
    <p:sldId id="260" r:id="rId10"/>
    <p:sldId id="271" r:id="rId11"/>
    <p:sldId id="263" r:id="rId12"/>
    <p:sldId id="261" r:id="rId13"/>
    <p:sldId id="270" r:id="rId14"/>
    <p:sldId id="275" r:id="rId15"/>
    <p:sldId id="269" r:id="rId16"/>
    <p:sldId id="262" r:id="rId17"/>
    <p:sldId id="264" r:id="rId18"/>
    <p:sldId id="272"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24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77225BA-5B39-4E99-8E02-5DEB0339DB49}" type="datetimeFigureOut">
              <a:rPr lang="en-AU" smtClean="0"/>
              <a:t>5/02/2019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504FE63-E8C8-4823-883F-B79BA22217BA}" type="slidenum">
              <a:rPr lang="en-AU" smtClean="0"/>
              <a:t>‹#›</a:t>
            </a:fld>
            <a:endParaRPr lang="en-AU"/>
          </a:p>
        </p:txBody>
      </p:sp>
    </p:spTree>
    <p:extLst>
      <p:ext uri="{BB962C8B-B14F-4D97-AF65-F5344CB8AC3E}">
        <p14:creationId xmlns:p14="http://schemas.microsoft.com/office/powerpoint/2010/main" val="713355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77225BA-5B39-4E99-8E02-5DEB0339DB49}" type="datetimeFigureOut">
              <a:rPr lang="en-AU" smtClean="0"/>
              <a:t>5/02/2019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504FE63-E8C8-4823-883F-B79BA22217BA}" type="slidenum">
              <a:rPr lang="en-AU" smtClean="0"/>
              <a:t>‹#›</a:t>
            </a:fld>
            <a:endParaRPr lang="en-AU"/>
          </a:p>
        </p:txBody>
      </p:sp>
    </p:spTree>
    <p:extLst>
      <p:ext uri="{BB962C8B-B14F-4D97-AF65-F5344CB8AC3E}">
        <p14:creationId xmlns:p14="http://schemas.microsoft.com/office/powerpoint/2010/main" val="235197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77225BA-5B39-4E99-8E02-5DEB0339DB49}" type="datetimeFigureOut">
              <a:rPr lang="en-AU" smtClean="0"/>
              <a:t>5/02/2019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504FE63-E8C8-4823-883F-B79BA22217BA}" type="slidenum">
              <a:rPr lang="en-AU" smtClean="0"/>
              <a:t>‹#›</a:t>
            </a:fld>
            <a:endParaRPr lang="en-AU"/>
          </a:p>
        </p:txBody>
      </p:sp>
    </p:spTree>
    <p:extLst>
      <p:ext uri="{BB962C8B-B14F-4D97-AF65-F5344CB8AC3E}">
        <p14:creationId xmlns:p14="http://schemas.microsoft.com/office/powerpoint/2010/main" val="4027564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77225BA-5B39-4E99-8E02-5DEB0339DB49}" type="datetimeFigureOut">
              <a:rPr lang="en-AU" smtClean="0"/>
              <a:t>5/02/2019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504FE63-E8C8-4823-883F-B79BA22217BA}" type="slidenum">
              <a:rPr lang="en-AU" smtClean="0"/>
              <a:t>‹#›</a:t>
            </a:fld>
            <a:endParaRPr lang="en-AU"/>
          </a:p>
        </p:txBody>
      </p:sp>
    </p:spTree>
    <p:extLst>
      <p:ext uri="{BB962C8B-B14F-4D97-AF65-F5344CB8AC3E}">
        <p14:creationId xmlns:p14="http://schemas.microsoft.com/office/powerpoint/2010/main" val="296214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7225BA-5B39-4E99-8E02-5DEB0339DB49}" type="datetimeFigureOut">
              <a:rPr lang="en-AU" smtClean="0"/>
              <a:t>5/02/2019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504FE63-E8C8-4823-883F-B79BA22217BA}" type="slidenum">
              <a:rPr lang="en-AU" smtClean="0"/>
              <a:t>‹#›</a:t>
            </a:fld>
            <a:endParaRPr lang="en-AU"/>
          </a:p>
        </p:txBody>
      </p:sp>
    </p:spTree>
    <p:extLst>
      <p:ext uri="{BB962C8B-B14F-4D97-AF65-F5344CB8AC3E}">
        <p14:creationId xmlns:p14="http://schemas.microsoft.com/office/powerpoint/2010/main" val="4081737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77225BA-5B39-4E99-8E02-5DEB0339DB49}" type="datetimeFigureOut">
              <a:rPr lang="en-AU" smtClean="0"/>
              <a:t>5/02/2019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504FE63-E8C8-4823-883F-B79BA22217BA}" type="slidenum">
              <a:rPr lang="en-AU" smtClean="0"/>
              <a:t>‹#›</a:t>
            </a:fld>
            <a:endParaRPr lang="en-AU"/>
          </a:p>
        </p:txBody>
      </p:sp>
    </p:spTree>
    <p:extLst>
      <p:ext uri="{BB962C8B-B14F-4D97-AF65-F5344CB8AC3E}">
        <p14:creationId xmlns:p14="http://schemas.microsoft.com/office/powerpoint/2010/main" val="2176391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77225BA-5B39-4E99-8E02-5DEB0339DB49}" type="datetimeFigureOut">
              <a:rPr lang="en-AU" smtClean="0"/>
              <a:t>5/02/2019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504FE63-E8C8-4823-883F-B79BA22217BA}" type="slidenum">
              <a:rPr lang="en-AU" smtClean="0"/>
              <a:t>‹#›</a:t>
            </a:fld>
            <a:endParaRPr lang="en-AU"/>
          </a:p>
        </p:txBody>
      </p:sp>
    </p:spTree>
    <p:extLst>
      <p:ext uri="{BB962C8B-B14F-4D97-AF65-F5344CB8AC3E}">
        <p14:creationId xmlns:p14="http://schemas.microsoft.com/office/powerpoint/2010/main" val="3941872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77225BA-5B39-4E99-8E02-5DEB0339DB49}" type="datetimeFigureOut">
              <a:rPr lang="en-AU" smtClean="0"/>
              <a:t>5/02/2019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504FE63-E8C8-4823-883F-B79BA22217BA}" type="slidenum">
              <a:rPr lang="en-AU" smtClean="0"/>
              <a:t>‹#›</a:t>
            </a:fld>
            <a:endParaRPr lang="en-AU"/>
          </a:p>
        </p:txBody>
      </p:sp>
    </p:spTree>
    <p:extLst>
      <p:ext uri="{BB962C8B-B14F-4D97-AF65-F5344CB8AC3E}">
        <p14:creationId xmlns:p14="http://schemas.microsoft.com/office/powerpoint/2010/main" val="152204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225BA-5B39-4E99-8E02-5DEB0339DB49}" type="datetimeFigureOut">
              <a:rPr lang="en-AU" smtClean="0"/>
              <a:t>5/02/2019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504FE63-E8C8-4823-883F-B79BA22217BA}" type="slidenum">
              <a:rPr lang="en-AU" smtClean="0"/>
              <a:t>‹#›</a:t>
            </a:fld>
            <a:endParaRPr lang="en-AU"/>
          </a:p>
        </p:txBody>
      </p:sp>
    </p:spTree>
    <p:extLst>
      <p:ext uri="{BB962C8B-B14F-4D97-AF65-F5344CB8AC3E}">
        <p14:creationId xmlns:p14="http://schemas.microsoft.com/office/powerpoint/2010/main" val="123244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7225BA-5B39-4E99-8E02-5DEB0339DB49}" type="datetimeFigureOut">
              <a:rPr lang="en-AU" smtClean="0"/>
              <a:t>5/02/2019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504FE63-E8C8-4823-883F-B79BA22217BA}" type="slidenum">
              <a:rPr lang="en-AU" smtClean="0"/>
              <a:t>‹#›</a:t>
            </a:fld>
            <a:endParaRPr lang="en-AU"/>
          </a:p>
        </p:txBody>
      </p:sp>
    </p:spTree>
    <p:extLst>
      <p:ext uri="{BB962C8B-B14F-4D97-AF65-F5344CB8AC3E}">
        <p14:creationId xmlns:p14="http://schemas.microsoft.com/office/powerpoint/2010/main" val="3253265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7225BA-5B39-4E99-8E02-5DEB0339DB49}" type="datetimeFigureOut">
              <a:rPr lang="en-AU" smtClean="0"/>
              <a:t>5/02/2019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504FE63-E8C8-4823-883F-B79BA22217BA}" type="slidenum">
              <a:rPr lang="en-AU" smtClean="0"/>
              <a:t>‹#›</a:t>
            </a:fld>
            <a:endParaRPr lang="en-AU"/>
          </a:p>
        </p:txBody>
      </p:sp>
    </p:spTree>
    <p:extLst>
      <p:ext uri="{BB962C8B-B14F-4D97-AF65-F5344CB8AC3E}">
        <p14:creationId xmlns:p14="http://schemas.microsoft.com/office/powerpoint/2010/main" val="2445414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accent1">
                <a:alpha val="92000"/>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225BA-5B39-4E99-8E02-5DEB0339DB49}" type="datetimeFigureOut">
              <a:rPr lang="en-AU" smtClean="0"/>
              <a:t>5/02/2019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4FE63-E8C8-4823-883F-B79BA22217BA}" type="slidenum">
              <a:rPr lang="en-AU" smtClean="0"/>
              <a:t>‹#›</a:t>
            </a:fld>
            <a:endParaRPr lang="en-AU"/>
          </a:p>
        </p:txBody>
      </p:sp>
    </p:spTree>
    <p:extLst>
      <p:ext uri="{BB962C8B-B14F-4D97-AF65-F5344CB8AC3E}">
        <p14:creationId xmlns:p14="http://schemas.microsoft.com/office/powerpoint/2010/main" val="3455761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s://confluence.atlassian.com/confcloud/manage-files-724765113.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https://confluence.atlassian.com/doc/confluence-user-s-guide-139509.html"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tlassian.com/collaboration/confluence-organize-work-in-spaces" TargetMode="External"/><Relationship Id="rId2" Type="http://schemas.openxmlformats.org/officeDocument/2006/relationships/hyperlink" Target="https://www.atlassian.com/software/confluenc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ebdocs.rch.org.au:8090/" TargetMode="External"/><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confluence.atlassian.com/confcloud/blueprints-and-user-created-templates-724764985.html"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latin typeface="Arial" panose="020B0604020202020204" pitchFamily="34" charset="0"/>
                <a:cs typeface="Arial" panose="020B0604020202020204" pitchFamily="34" charset="0"/>
              </a:rPr>
              <a:t>CONFLUENCE</a:t>
            </a:r>
            <a:endParaRPr lang="en-AU"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967060" y="4280768"/>
            <a:ext cx="9144000" cy="1413022"/>
          </a:xfrm>
        </p:spPr>
        <p:txBody>
          <a:bodyPr>
            <a:normAutofit/>
          </a:bodyPr>
          <a:lstStyle/>
          <a:p>
            <a:pPr algn="r"/>
            <a:r>
              <a:rPr lang="en-AU" sz="1200" dirty="0" smtClean="0">
                <a:latin typeface="Arial" panose="020B0604020202020204" pitchFamily="34" charset="0"/>
                <a:cs typeface="Arial" panose="020B0604020202020204" pitchFamily="34" charset="0"/>
              </a:rPr>
              <a:t>Presented by :</a:t>
            </a:r>
          </a:p>
          <a:p>
            <a:pPr algn="r"/>
            <a:r>
              <a:rPr lang="en-AU" sz="1200" dirty="0" smtClean="0">
                <a:latin typeface="Arial" panose="020B0604020202020204" pitchFamily="34" charset="0"/>
                <a:cs typeface="Arial" panose="020B0604020202020204" pitchFamily="34" charset="0"/>
              </a:rPr>
              <a:t> Karanvir Kaur</a:t>
            </a:r>
          </a:p>
          <a:p>
            <a:pPr algn="r"/>
            <a:r>
              <a:rPr lang="en-AU" sz="1200" dirty="0" smtClean="0">
                <a:latin typeface="Arial" panose="020B0604020202020204" pitchFamily="34" charset="0"/>
                <a:cs typeface="Arial" panose="020B0604020202020204" pitchFamily="34" charset="0"/>
              </a:rPr>
              <a:t>                     Web Team</a:t>
            </a:r>
            <a:endParaRPr lang="en-A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6611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3564" y="1027834"/>
            <a:ext cx="7769850" cy="5110319"/>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423458" y="948984"/>
            <a:ext cx="1938448" cy="5268018"/>
          </a:xfrm>
        </p:spPr>
      </p:pic>
    </p:spTree>
    <p:extLst>
      <p:ext uri="{BB962C8B-B14F-4D97-AF65-F5344CB8AC3E}">
        <p14:creationId xmlns:p14="http://schemas.microsoft.com/office/powerpoint/2010/main" val="70995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6015"/>
            <a:ext cx="10515600" cy="1114271"/>
          </a:xfrm>
        </p:spPr>
        <p:txBody>
          <a:bodyPr>
            <a:normAutofit/>
          </a:bodyPr>
          <a:lstStyle/>
          <a:p>
            <a:r>
              <a:rPr lang="en-AU" sz="4400" b="1" dirty="0" smtClean="0">
                <a:latin typeface="Arial" panose="020B0604020202020204" pitchFamily="34" charset="0"/>
                <a:cs typeface="Arial" panose="020B0604020202020204" pitchFamily="34" charset="0"/>
              </a:rPr>
              <a:t>Edit Page</a:t>
            </a:r>
            <a:endParaRPr lang="en-AU" sz="4400" b="1"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4294967295"/>
          </p:nvPr>
        </p:nvPicPr>
        <p:blipFill>
          <a:blip r:embed="rId2"/>
          <a:stretch>
            <a:fillRect/>
          </a:stretch>
        </p:blipFill>
        <p:spPr>
          <a:xfrm>
            <a:off x="204829" y="2071992"/>
            <a:ext cx="5891171" cy="4075080"/>
          </a:xfrm>
          <a:prstGeom prst="rect">
            <a:avLst/>
          </a:prstGeom>
        </p:spPr>
      </p:pic>
      <p:sp>
        <p:nvSpPr>
          <p:cNvPr id="4" name="Text Placeholder 3"/>
          <p:cNvSpPr>
            <a:spLocks noGrp="1"/>
          </p:cNvSpPr>
          <p:nvPr>
            <p:ph type="body" sz="half" idx="4294967295"/>
          </p:nvPr>
        </p:nvSpPr>
        <p:spPr>
          <a:xfrm>
            <a:off x="621969" y="1207471"/>
            <a:ext cx="10398868" cy="693886"/>
          </a:xfrm>
        </p:spPr>
        <p:txBody>
          <a:bodyPr>
            <a:noAutofit/>
          </a:bodyPr>
          <a:lstStyle/>
          <a:p>
            <a:pPr marL="0" indent="0">
              <a:buNone/>
            </a:pPr>
            <a:r>
              <a:rPr lang="en-AU" sz="2000" dirty="0" smtClean="0">
                <a:latin typeface="Arial" panose="020B0604020202020204" pitchFamily="34" charset="0"/>
                <a:cs typeface="Arial" panose="020B0604020202020204" pitchFamily="34" charset="0"/>
              </a:rPr>
              <a:t>To Edit page:</a:t>
            </a:r>
          </a:p>
          <a:p>
            <a:r>
              <a:rPr lang="en-AU" sz="2000" dirty="0" smtClean="0">
                <a:latin typeface="Arial" panose="020B0604020202020204" pitchFamily="34" charset="0"/>
                <a:cs typeface="Arial" panose="020B0604020202020204" pitchFamily="34" charset="0"/>
              </a:rPr>
              <a:t>Click on Edit button.</a:t>
            </a:r>
          </a:p>
        </p:txBody>
      </p:sp>
      <p:sp>
        <p:nvSpPr>
          <p:cNvPr id="6" name="Oval 5"/>
          <p:cNvSpPr/>
          <p:nvPr/>
        </p:nvSpPr>
        <p:spPr>
          <a:xfrm>
            <a:off x="3186335" y="2413262"/>
            <a:ext cx="490194" cy="251497"/>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9749" y="2033082"/>
            <a:ext cx="5808676" cy="4152900"/>
          </a:xfrm>
          <a:prstGeom prst="rect">
            <a:avLst/>
          </a:prstGeom>
        </p:spPr>
      </p:pic>
    </p:spTree>
    <p:extLst>
      <p:ext uri="{BB962C8B-B14F-4D97-AF65-F5344CB8AC3E}">
        <p14:creationId xmlns:p14="http://schemas.microsoft.com/office/powerpoint/2010/main" val="64832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82880"/>
            <a:ext cx="3932237" cy="845820"/>
          </a:xfrm>
        </p:spPr>
        <p:txBody>
          <a:bodyPr>
            <a:normAutofit/>
          </a:bodyPr>
          <a:lstStyle/>
          <a:p>
            <a:r>
              <a:rPr lang="en-AU" sz="4400" b="1" dirty="0" smtClean="0">
                <a:latin typeface="Arial" panose="020B0604020202020204" pitchFamily="34" charset="0"/>
                <a:cs typeface="Arial" panose="020B0604020202020204" pitchFamily="34" charset="0"/>
              </a:rPr>
              <a:t>Upload Files</a:t>
            </a:r>
            <a:endParaRPr lang="en-AU" sz="4400" b="1"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2269105"/>
            <a:ext cx="6172200" cy="2310264"/>
          </a:xfrm>
        </p:spPr>
      </p:pic>
      <p:sp>
        <p:nvSpPr>
          <p:cNvPr id="4" name="Text Placeholder 3"/>
          <p:cNvSpPr>
            <a:spLocks noGrp="1"/>
          </p:cNvSpPr>
          <p:nvPr>
            <p:ph type="body" sz="half" idx="2"/>
          </p:nvPr>
        </p:nvSpPr>
        <p:spPr>
          <a:xfrm>
            <a:off x="480060" y="1028700"/>
            <a:ext cx="4703128" cy="4840288"/>
          </a:xfrm>
        </p:spPr>
        <p:txBody>
          <a:bodyPr>
            <a:noAutofit/>
          </a:bodyPr>
          <a:lstStyle/>
          <a:p>
            <a:r>
              <a:rPr lang="en-GB" sz="2000" dirty="0" smtClean="0">
                <a:latin typeface="Arial" panose="020B0604020202020204" pitchFamily="34" charset="0"/>
                <a:cs typeface="Arial" panose="020B0604020202020204" pitchFamily="34" charset="0"/>
              </a:rPr>
              <a:t>When you upload a file, such as an image or document, it will be attached to the current page. To upload a file you'll need the 'Add Attachments' space permission.</a:t>
            </a:r>
          </a:p>
          <a:p>
            <a:pPr>
              <a:lnSpc>
                <a:spcPct val="100000"/>
              </a:lnSpc>
              <a:spcBef>
                <a:spcPts val="0"/>
              </a:spcBef>
            </a:pPr>
            <a:r>
              <a:rPr lang="en-GB" sz="2000" dirty="0" smtClean="0">
                <a:latin typeface="Arial" panose="020B0604020202020204" pitchFamily="34" charset="0"/>
                <a:cs typeface="Arial" panose="020B0604020202020204" pitchFamily="34" charset="0"/>
              </a:rPr>
              <a:t>There are many ways to attach a file to a page.  </a:t>
            </a:r>
          </a:p>
          <a:p>
            <a:pPr>
              <a:lnSpc>
                <a:spcPct val="100000"/>
              </a:lnSpc>
              <a:spcBef>
                <a:spcPts val="0"/>
              </a:spcBef>
            </a:pPr>
            <a:r>
              <a:rPr lang="en-GB" sz="2000" dirty="0" smtClean="0">
                <a:latin typeface="Arial" panose="020B0604020202020204" pitchFamily="34" charset="0"/>
                <a:cs typeface="Arial" panose="020B0604020202020204" pitchFamily="34" charset="0"/>
              </a:rPr>
              <a:t>In the editor you can:</a:t>
            </a:r>
          </a:p>
          <a:p>
            <a:pPr marL="285750" indent="-285750">
              <a:lnSpc>
                <a:spcPct val="100000"/>
              </a:lnSpc>
              <a:spcBef>
                <a:spcPts val="0"/>
              </a:spcBef>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Drag the file directly onto the page. </a:t>
            </a:r>
          </a:p>
          <a:p>
            <a:pPr marL="285750" indent="-285750">
              <a:lnSpc>
                <a:spcPct val="100000"/>
              </a:lnSpc>
              <a:spcBef>
                <a:spcPts val="0"/>
              </a:spcBef>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Go to Insert &gt; Files and images and upload a file.</a:t>
            </a:r>
          </a:p>
          <a:p>
            <a:pPr>
              <a:lnSpc>
                <a:spcPct val="100000"/>
              </a:lnSpc>
              <a:spcBef>
                <a:spcPts val="0"/>
              </a:spcBef>
            </a:pPr>
            <a:endParaRPr lang="en-GB" sz="2000" dirty="0" smtClean="0">
              <a:latin typeface="Arial" panose="020B0604020202020204" pitchFamily="34" charset="0"/>
              <a:cs typeface="Arial" panose="020B0604020202020204" pitchFamily="34" charset="0"/>
            </a:endParaRPr>
          </a:p>
          <a:p>
            <a:pPr>
              <a:lnSpc>
                <a:spcPct val="100000"/>
              </a:lnSpc>
              <a:spcBef>
                <a:spcPts val="0"/>
              </a:spcBef>
            </a:pPr>
            <a:r>
              <a:rPr lang="en-GB" sz="2000" dirty="0" smtClean="0">
                <a:latin typeface="Arial" panose="020B0604020202020204" pitchFamily="34" charset="0"/>
                <a:cs typeface="Arial" panose="020B0604020202020204" pitchFamily="34" charset="0"/>
              </a:rPr>
              <a:t>When viewing a page you can:</a:t>
            </a:r>
          </a:p>
          <a:p>
            <a:pPr marL="285750" indent="-285750">
              <a:lnSpc>
                <a:spcPct val="100000"/>
              </a:lnSpc>
              <a:spcBef>
                <a:spcPts val="0"/>
              </a:spcBef>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Drag the file directly onto the page.</a:t>
            </a:r>
          </a:p>
          <a:p>
            <a:pPr marL="285750" indent="-285750">
              <a:lnSpc>
                <a:spcPct val="100000"/>
              </a:lnSpc>
              <a:spcBef>
                <a:spcPts val="0"/>
              </a:spcBef>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Go to  &gt; Attachments and upload a file.</a:t>
            </a:r>
          </a:p>
          <a:p>
            <a:pPr>
              <a:lnSpc>
                <a:spcPct val="100000"/>
              </a:lnSpc>
              <a:spcBef>
                <a:spcPts val="0"/>
              </a:spcBef>
            </a:pPr>
            <a:r>
              <a:rPr lang="en-GB" sz="2000" dirty="0" smtClean="0">
                <a:latin typeface="Arial" panose="020B0604020202020204" pitchFamily="34" charset="0"/>
                <a:cs typeface="Arial" panose="020B0604020202020204" pitchFamily="34" charset="0"/>
              </a:rPr>
              <a:t>You can attach multiple files at a time.</a:t>
            </a:r>
            <a:endParaRPr lang="en-A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896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00899" y="499620"/>
            <a:ext cx="10373412" cy="1191067"/>
          </a:xfrm>
        </p:spPr>
        <p:txBody>
          <a:bodyPr>
            <a:normAutofit fontScale="90000"/>
          </a:bodyPr>
          <a:lstStyle/>
          <a:p>
            <a:r>
              <a:rPr lang="en-GB" sz="4900" b="1" dirty="0">
                <a:latin typeface="Arial" panose="020B0604020202020204" pitchFamily="34" charset="0"/>
                <a:cs typeface="Arial" panose="020B0604020202020204" pitchFamily="34" charset="0"/>
              </a:rPr>
              <a:t>File versions</a:t>
            </a:r>
            <a:r>
              <a:rPr lang="en-GB" dirty="0"/>
              <a:t/>
            </a:r>
            <a:br>
              <a:rPr lang="en-GB" dirty="0"/>
            </a:br>
            <a:endParaRPr lang="en-AU" dirty="0"/>
          </a:p>
        </p:txBody>
      </p:sp>
      <p:sp>
        <p:nvSpPr>
          <p:cNvPr id="6" name="Content Placeholder 5"/>
          <p:cNvSpPr>
            <a:spLocks noGrp="1"/>
          </p:cNvSpPr>
          <p:nvPr>
            <p:ph idx="1"/>
          </p:nvPr>
        </p:nvSpPr>
        <p:spPr>
          <a:xfrm>
            <a:off x="1036163" y="1945211"/>
            <a:ext cx="9333322" cy="3201823"/>
          </a:xfrm>
        </p:spPr>
        <p:txBody>
          <a:bodyPr/>
          <a:lstStyle/>
          <a:p>
            <a:pPr>
              <a:lnSpc>
                <a:spcPct val="100000"/>
              </a:lnSpc>
            </a:pPr>
            <a:r>
              <a:rPr lang="en-GB" sz="2000" dirty="0" smtClean="0">
                <a:latin typeface="Arial" panose="020B0604020202020204" pitchFamily="34" charset="0"/>
                <a:cs typeface="Arial" panose="020B0604020202020204" pitchFamily="34" charset="0"/>
              </a:rPr>
              <a:t>If </a:t>
            </a:r>
            <a:r>
              <a:rPr lang="en-GB" sz="2000" dirty="0">
                <a:latin typeface="Arial" panose="020B0604020202020204" pitchFamily="34" charset="0"/>
                <a:cs typeface="Arial" panose="020B0604020202020204" pitchFamily="34" charset="0"/>
              </a:rPr>
              <a:t>you upload a file with the same name as an existing attachment on the same page, Confluence will overwrite the existing attachment. Confluence maintains version history for all attachments. For more information, see </a:t>
            </a:r>
            <a:r>
              <a:rPr lang="en-GB" sz="2000" dirty="0">
                <a:latin typeface="Arial" panose="020B0604020202020204" pitchFamily="34" charset="0"/>
                <a:cs typeface="Arial" panose="020B0604020202020204" pitchFamily="34" charset="0"/>
                <a:hlinkClick r:id="rId2"/>
              </a:rPr>
              <a:t>Manage files</a:t>
            </a:r>
            <a:r>
              <a:rPr lang="en-GB" sz="2000" dirty="0">
                <a:latin typeface="Arial" panose="020B0604020202020204" pitchFamily="34" charset="0"/>
                <a:cs typeface="Arial" panose="020B0604020202020204" pitchFamily="34" charset="0"/>
              </a:rPr>
              <a:t>. </a:t>
            </a:r>
          </a:p>
          <a:p>
            <a:pPr>
              <a:lnSpc>
                <a:spcPct val="100000"/>
              </a:lnSpc>
            </a:pPr>
            <a:r>
              <a:rPr lang="en-GB" sz="2000" dirty="0">
                <a:latin typeface="Arial" panose="020B0604020202020204" pitchFamily="34" charset="0"/>
                <a:cs typeface="Arial" panose="020B0604020202020204" pitchFamily="34" charset="0"/>
              </a:rPr>
              <a:t>Changes you make to the source file won't affect attachments in Confluence. To update a file you've attached to a Confluence page, upload a new version of the file.</a:t>
            </a:r>
          </a:p>
          <a:p>
            <a:pPr>
              <a:lnSpc>
                <a:spcPct val="100000"/>
              </a:lnSpc>
            </a:pPr>
            <a:endParaRPr lang="en-AU" dirty="0"/>
          </a:p>
        </p:txBody>
      </p:sp>
    </p:spTree>
    <p:extLst>
      <p:ext uri="{BB962C8B-B14F-4D97-AF65-F5344CB8AC3E}">
        <p14:creationId xmlns:p14="http://schemas.microsoft.com/office/powerpoint/2010/main" val="2286130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420" y="2573517"/>
            <a:ext cx="10515600" cy="3907411"/>
          </a:xfrm>
        </p:spPr>
        <p:txBody>
          <a:bodyPr>
            <a:normAutofit/>
          </a:bodyPr>
          <a:lstStyle/>
          <a:p>
            <a:pPr marL="0" indent="0">
              <a:buNone/>
            </a:pPr>
            <a:r>
              <a:rPr lang="en-AU" b="1" dirty="0" smtClean="0">
                <a:latin typeface="Arial" panose="020B0604020202020204" pitchFamily="34" charset="0"/>
                <a:cs typeface="Arial" panose="020B0604020202020204" pitchFamily="34" charset="0"/>
              </a:rPr>
              <a:t>Recommendations</a:t>
            </a:r>
          </a:p>
          <a:p>
            <a:pPr>
              <a:buFont typeface="Wingdings" panose="05000000000000000000" pitchFamily="2" charset="2"/>
              <a:buChar char="ü"/>
            </a:pPr>
            <a:r>
              <a:rPr lang="en-AU" dirty="0">
                <a:latin typeface="Arial" panose="020B0604020202020204" pitchFamily="34" charset="0"/>
                <a:cs typeface="Arial" panose="020B0604020202020204" pitchFamily="34" charset="0"/>
              </a:rPr>
              <a:t> </a:t>
            </a:r>
            <a:r>
              <a:rPr lang="en-AU" sz="1800" dirty="0">
                <a:latin typeface="Arial" panose="020B0604020202020204" pitchFamily="34" charset="0"/>
                <a:cs typeface="Arial" panose="020B0604020202020204" pitchFamily="34" charset="0"/>
              </a:rPr>
              <a:t>size less than 10 </a:t>
            </a:r>
            <a:r>
              <a:rPr lang="en-AU" sz="1800" dirty="0" smtClean="0">
                <a:latin typeface="Arial" panose="020B0604020202020204" pitchFamily="34" charset="0"/>
                <a:cs typeface="Arial" panose="020B0604020202020204" pitchFamily="34" charset="0"/>
              </a:rPr>
              <a:t>MB</a:t>
            </a:r>
          </a:p>
          <a:p>
            <a:pPr>
              <a:buFont typeface="Wingdings" panose="05000000000000000000" pitchFamily="2" charset="2"/>
              <a:buChar char="ü"/>
            </a:pPr>
            <a:endParaRPr lang="en-AU" sz="1800" dirty="0">
              <a:latin typeface="Arial" panose="020B0604020202020204" pitchFamily="34" charset="0"/>
              <a:cs typeface="Arial" panose="020B0604020202020204" pitchFamily="34" charset="0"/>
            </a:endParaRPr>
          </a:p>
          <a:p>
            <a:pPr marL="0" indent="0">
              <a:buNone/>
            </a:pPr>
            <a:r>
              <a:rPr lang="en-AU" sz="1800" b="1" dirty="0" smtClean="0">
                <a:latin typeface="Arial" panose="020B0604020202020204" pitchFamily="34" charset="0"/>
                <a:cs typeface="Arial" panose="020B0604020202020204" pitchFamily="34" charset="0"/>
              </a:rPr>
              <a:t>Note: </a:t>
            </a:r>
            <a:r>
              <a:rPr lang="en-AU" sz="1800" dirty="0" smtClean="0">
                <a:latin typeface="Arial" panose="020B0604020202020204" pitchFamily="34" charset="0"/>
                <a:cs typeface="Arial" panose="020B0604020202020204" pitchFamily="34" charset="0"/>
              </a:rPr>
              <a:t>Confluence is a collaborative tool to create content online and creating a effective workflow. So try to make pages in confluence rather than creating offline MS </a:t>
            </a:r>
            <a:r>
              <a:rPr lang="en-AU" sz="1800" dirty="0">
                <a:latin typeface="Arial" panose="020B0604020202020204" pitchFamily="34" charset="0"/>
                <a:cs typeface="Arial" panose="020B0604020202020204" pitchFamily="34" charset="0"/>
              </a:rPr>
              <a:t>W</a:t>
            </a:r>
            <a:r>
              <a:rPr lang="en-AU" sz="1800" dirty="0" smtClean="0">
                <a:latin typeface="Arial" panose="020B0604020202020204" pitchFamily="34" charset="0"/>
                <a:cs typeface="Arial" panose="020B0604020202020204" pitchFamily="34" charset="0"/>
              </a:rPr>
              <a:t>ord files and then uploading it to confluence.</a:t>
            </a:r>
            <a:endParaRPr lang="en-AU" sz="1800" b="1" dirty="0" smtClean="0">
              <a:latin typeface="Arial" panose="020B0604020202020204" pitchFamily="34" charset="0"/>
              <a:cs typeface="Arial" panose="020B0604020202020204" pitchFamily="34" charset="0"/>
            </a:endParaRPr>
          </a:p>
          <a:p>
            <a:pPr marL="0" indent="0">
              <a:buNone/>
            </a:pPr>
            <a:endParaRPr lang="en-AU" sz="1800" dirty="0">
              <a:latin typeface="Arial" panose="020B0604020202020204" pitchFamily="34" charset="0"/>
              <a:cs typeface="Arial" panose="020B0604020202020204" pitchFamily="34" charset="0"/>
            </a:endParaRPr>
          </a:p>
        </p:txBody>
      </p:sp>
      <p:sp>
        <p:nvSpPr>
          <p:cNvPr id="4" name="TextBox 3"/>
          <p:cNvSpPr txBox="1"/>
          <p:nvPr/>
        </p:nvSpPr>
        <p:spPr>
          <a:xfrm>
            <a:off x="527115" y="641021"/>
            <a:ext cx="10916238" cy="2893100"/>
          </a:xfrm>
          <a:prstGeom prst="rect">
            <a:avLst/>
          </a:prstGeom>
          <a:noFill/>
        </p:spPr>
        <p:txBody>
          <a:bodyPr wrap="square" rtlCol="0">
            <a:spAutoFit/>
          </a:bodyPr>
          <a:lstStyle/>
          <a:p>
            <a:r>
              <a:rPr lang="en-AU" sz="2800" b="1" dirty="0">
                <a:latin typeface="Arial" panose="020B0604020202020204" pitchFamily="34" charset="0"/>
                <a:cs typeface="Arial" panose="020B0604020202020204" pitchFamily="34" charset="0"/>
              </a:rPr>
              <a:t>You should upload documents only </a:t>
            </a:r>
            <a:r>
              <a:rPr lang="en-AU" sz="2800" b="1" dirty="0" smtClean="0">
                <a:latin typeface="Arial" panose="020B0604020202020204" pitchFamily="34" charset="0"/>
                <a:cs typeface="Arial" panose="020B0604020202020204" pitchFamily="34" charset="0"/>
              </a:rPr>
              <a:t>if</a:t>
            </a:r>
          </a:p>
          <a:p>
            <a:endParaRPr lang="en-AU" sz="2800" b="1" dirty="0">
              <a:latin typeface="Arial" panose="020B0604020202020204" pitchFamily="34" charset="0"/>
              <a:cs typeface="Arial" panose="020B0604020202020204" pitchFamily="34" charset="0"/>
            </a:endParaRPr>
          </a:p>
          <a:p>
            <a:pPr>
              <a:buFont typeface="Wingdings" panose="05000000000000000000" pitchFamily="2" charset="2"/>
              <a:buChar char="ü"/>
            </a:pPr>
            <a:r>
              <a:rPr lang="en-AU" dirty="0" smtClean="0">
                <a:latin typeface="Arial" panose="020B0604020202020204" pitchFamily="34" charset="0"/>
                <a:cs typeface="Arial" panose="020B0604020202020204" pitchFamily="34" charset="0"/>
              </a:rPr>
              <a:t>You have legacy content</a:t>
            </a:r>
          </a:p>
          <a:p>
            <a:pPr>
              <a:buFont typeface="Wingdings" panose="05000000000000000000" pitchFamily="2" charset="2"/>
              <a:buChar char="ü"/>
            </a:pPr>
            <a:r>
              <a:rPr lang="en-AU" dirty="0" smtClean="0">
                <a:latin typeface="Arial" panose="020B0604020202020204" pitchFamily="34" charset="0"/>
                <a:cs typeface="Arial" panose="020B0604020202020204" pitchFamily="34" charset="0"/>
              </a:rPr>
              <a:t> You have vendor manuals or supplied content</a:t>
            </a:r>
          </a:p>
          <a:p>
            <a:pPr>
              <a:buFont typeface="Wingdings" panose="05000000000000000000" pitchFamily="2" charset="2"/>
              <a:buChar char="ü"/>
            </a:pPr>
            <a:r>
              <a:rPr lang="en-AU" dirty="0">
                <a:latin typeface="Arial" panose="020B0604020202020204" pitchFamily="34" charset="0"/>
                <a:cs typeface="Arial" panose="020B0604020202020204" pitchFamily="34" charset="0"/>
              </a:rPr>
              <a:t>Content of file can not be managed in Confluence page effectively (for e.g. large Excel sheets</a:t>
            </a:r>
            <a:r>
              <a:rPr lang="en-AU" dirty="0"/>
              <a:t>)</a:t>
            </a:r>
          </a:p>
          <a:p>
            <a:endParaRPr lang="en-AU" dirty="0" smtClean="0">
              <a:latin typeface="Arial" panose="020B0604020202020204" pitchFamily="34" charset="0"/>
              <a:cs typeface="Arial" panose="020B0604020202020204" pitchFamily="34" charset="0"/>
            </a:endParaRPr>
          </a:p>
          <a:p>
            <a:pPr>
              <a:buFont typeface="Wingdings" panose="05000000000000000000" pitchFamily="2" charset="2"/>
              <a:buChar char="ü"/>
            </a:pPr>
            <a:endParaRPr lang="en-AU"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en-AU" dirty="0" smtClean="0">
              <a:latin typeface="Arial" panose="020B0604020202020204" pitchFamily="34" charset="0"/>
              <a:cs typeface="Arial" panose="020B0604020202020204" pitchFamily="34" charset="0"/>
            </a:endParaRPr>
          </a:p>
          <a:p>
            <a:pPr>
              <a:buFont typeface="Wingdings" panose="05000000000000000000" pitchFamily="2" charset="2"/>
              <a:buChar char="ü"/>
            </a:pP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3225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latin typeface="Arial" panose="020B0604020202020204" pitchFamily="34" charset="0"/>
                <a:cs typeface="Arial" panose="020B0604020202020204" pitchFamily="34" charset="0"/>
              </a:rPr>
              <a:t>Watch a Confluence Page</a:t>
            </a:r>
            <a:endParaRPr lang="en-AU"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5"/>
            <a:ext cx="10624794" cy="4351338"/>
          </a:xfrm>
        </p:spPr>
        <p:txBody>
          <a:bodyPr>
            <a:normAutofit/>
          </a:bodyPr>
          <a:lstStyle/>
          <a:p>
            <a:r>
              <a:rPr lang="en-GB" sz="2000" dirty="0">
                <a:latin typeface="Arial" panose="020B0604020202020204" pitchFamily="34" charset="0"/>
                <a:cs typeface="Arial" panose="020B0604020202020204" pitchFamily="34" charset="0"/>
              </a:rPr>
              <a:t>You can 'watch' a Confluence page, blog post or space. Confluence will then send you a notification email whenever anyone updates your watched content.</a:t>
            </a:r>
          </a:p>
          <a:p>
            <a:r>
              <a:rPr lang="en-GB" sz="2000" dirty="0">
                <a:latin typeface="Arial" panose="020B0604020202020204" pitchFamily="34" charset="0"/>
                <a:cs typeface="Arial" panose="020B0604020202020204" pitchFamily="34" charset="0"/>
              </a:rPr>
              <a:t>You'll receive email notifications for:</a:t>
            </a:r>
          </a:p>
          <a:p>
            <a:r>
              <a:rPr lang="en-GB" sz="2000" dirty="0">
                <a:latin typeface="Arial" panose="020B0604020202020204" pitchFamily="34" charset="0"/>
                <a:cs typeface="Arial" panose="020B0604020202020204" pitchFamily="34" charset="0"/>
              </a:rPr>
              <a:t>Edits (unless the author clears the 'Notify watchers' check box).</a:t>
            </a:r>
          </a:p>
          <a:p>
            <a:r>
              <a:rPr lang="en-GB" sz="2000" dirty="0">
                <a:latin typeface="Arial" panose="020B0604020202020204" pitchFamily="34" charset="0"/>
                <a:cs typeface="Arial" panose="020B0604020202020204" pitchFamily="34" charset="0"/>
              </a:rPr>
              <a:t>Deletions.</a:t>
            </a:r>
          </a:p>
          <a:p>
            <a:r>
              <a:rPr lang="en-GB" sz="2000" dirty="0">
                <a:latin typeface="Arial" panose="020B0604020202020204" pitchFamily="34" charset="0"/>
                <a:cs typeface="Arial" panose="020B0604020202020204" pitchFamily="34" charset="0"/>
              </a:rPr>
              <a:t>Attachments, including new versions or deletions of an existing attachment.</a:t>
            </a:r>
          </a:p>
          <a:p>
            <a:r>
              <a:rPr lang="en-GB" sz="2000" dirty="0">
                <a:latin typeface="Arial" panose="020B0604020202020204" pitchFamily="34" charset="0"/>
                <a:cs typeface="Arial" panose="020B0604020202020204" pitchFamily="34" charset="0"/>
              </a:rPr>
              <a:t>Comments, including new comments, edits of existing comments or deletions of existing comments.</a:t>
            </a:r>
          </a:p>
          <a:p>
            <a:endParaRPr lang="en-AU" dirty="0"/>
          </a:p>
        </p:txBody>
      </p:sp>
    </p:spTree>
    <p:extLst>
      <p:ext uri="{BB962C8B-B14F-4D97-AF65-F5344CB8AC3E}">
        <p14:creationId xmlns:p14="http://schemas.microsoft.com/office/powerpoint/2010/main" val="2205160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983" y="273377"/>
            <a:ext cx="10519512" cy="957966"/>
          </a:xfrm>
        </p:spPr>
        <p:txBody>
          <a:bodyPr>
            <a:noAutofit/>
          </a:bodyPr>
          <a:lstStyle/>
          <a:p>
            <a:r>
              <a:rPr lang="en-AU" sz="4400" b="1" dirty="0" smtClean="0">
                <a:latin typeface="Arial" panose="020B0604020202020204" pitchFamily="34" charset="0"/>
                <a:cs typeface="Arial" panose="020B0604020202020204" pitchFamily="34" charset="0"/>
              </a:rPr>
              <a:t>Space Permissions Overview(admin)</a:t>
            </a:r>
            <a:endParaRPr lang="en-AU" sz="4400" b="1" dirty="0">
              <a:latin typeface="Arial" panose="020B0604020202020204" pitchFamily="34" charset="0"/>
              <a:cs typeface="Arial" panose="020B0604020202020204" pitchFamily="34"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73939" y="1706251"/>
            <a:ext cx="2215298" cy="2771480"/>
          </a:xfrm>
        </p:spPr>
      </p:pic>
      <p:sp>
        <p:nvSpPr>
          <p:cNvPr id="7" name="Text Placeholder 6"/>
          <p:cNvSpPr>
            <a:spLocks noGrp="1"/>
          </p:cNvSpPr>
          <p:nvPr>
            <p:ph type="body" sz="half" idx="2"/>
          </p:nvPr>
        </p:nvSpPr>
        <p:spPr>
          <a:xfrm>
            <a:off x="641023" y="1357461"/>
            <a:ext cx="8682086" cy="5099900"/>
          </a:xfrm>
        </p:spPr>
        <p:txBody>
          <a:bodyPr>
            <a:noAutofit/>
          </a:bodyPr>
          <a:lstStyle/>
          <a:p>
            <a:pPr algn="just"/>
            <a:r>
              <a:rPr lang="en-GB" sz="2000" dirty="0">
                <a:latin typeface="Arial" panose="020B0604020202020204" pitchFamily="34" charset="0"/>
                <a:cs typeface="Arial" panose="020B0604020202020204" pitchFamily="34" charset="0"/>
              </a:rPr>
              <a:t>Every space has its own independent set of permissions, managed by the space admin(s), which determine the access settings for different users and groups. They can be used to grant or revoke permission to view, add, edit, and delete content within that space, and can be applied to groups, users, and even to anonymous users (users who aren't logged in) if need be. </a:t>
            </a:r>
          </a:p>
          <a:p>
            <a:pPr algn="just"/>
            <a:r>
              <a:rPr lang="en-GB" sz="2000" b="1" dirty="0">
                <a:latin typeface="Arial" panose="020B0604020202020204" pitchFamily="34" charset="0"/>
                <a:cs typeface="Arial" panose="020B0604020202020204" pitchFamily="34" charset="0"/>
              </a:rPr>
              <a:t>Assign Space Permission</a:t>
            </a:r>
          </a:p>
          <a:p>
            <a:pPr marL="285750" indent="-285750" algn="just">
              <a:buFont typeface="Wingdings" panose="05000000000000000000" pitchFamily="2" charset="2"/>
              <a:buChar char="Ø"/>
            </a:pPr>
            <a:r>
              <a:rPr lang="en-GB" sz="2000" dirty="0">
                <a:latin typeface="Arial" panose="020B0604020202020204" pitchFamily="34" charset="0"/>
                <a:cs typeface="Arial" panose="020B0604020202020204" pitchFamily="34" charset="0"/>
              </a:rPr>
              <a:t>Click on the space tool  cog icon </a:t>
            </a:r>
            <a:r>
              <a:rPr lang="en-GB" sz="2000" dirty="0" smtClean="0">
                <a:latin typeface="Arial" panose="020B0604020202020204" pitchFamily="34" charset="0"/>
                <a:cs typeface="Arial" panose="020B0604020202020204" pitchFamily="34" charset="0"/>
              </a:rPr>
              <a:t>(                  ) </a:t>
            </a:r>
            <a:r>
              <a:rPr lang="en-GB" sz="2000" dirty="0">
                <a:latin typeface="Arial" panose="020B0604020202020204" pitchFamily="34" charset="0"/>
                <a:cs typeface="Arial" panose="020B0604020202020204" pitchFamily="34" charset="0"/>
              </a:rPr>
              <a:t>in the lower left corner, then open the Permissions tab.</a:t>
            </a:r>
          </a:p>
          <a:p>
            <a:pPr marL="285750" indent="-285750" algn="just">
              <a:buFont typeface="Wingdings" panose="05000000000000000000" pitchFamily="2" charset="2"/>
              <a:buChar char="Ø"/>
            </a:pPr>
            <a:r>
              <a:rPr lang="en-GB" sz="2000" dirty="0">
                <a:latin typeface="Arial" panose="020B0604020202020204" pitchFamily="34" charset="0"/>
                <a:cs typeface="Arial" panose="020B0604020202020204" pitchFamily="34" charset="0"/>
              </a:rPr>
              <a:t>Choose Edit Permissions.</a:t>
            </a:r>
          </a:p>
          <a:p>
            <a:pPr marL="285750" indent="-285750" algn="just">
              <a:buFont typeface="Wingdings" panose="05000000000000000000" pitchFamily="2" charset="2"/>
              <a:buChar char="Ø"/>
            </a:pPr>
            <a:r>
              <a:rPr lang="en-GB" sz="2000" dirty="0">
                <a:latin typeface="Arial" panose="020B0604020202020204" pitchFamily="34" charset="0"/>
                <a:cs typeface="Arial" panose="020B0604020202020204" pitchFamily="34" charset="0"/>
              </a:rPr>
              <a:t>Type the username and click on "Add". </a:t>
            </a:r>
          </a:p>
          <a:p>
            <a:pPr marL="285750" indent="-285750" algn="just">
              <a:buFont typeface="Wingdings" panose="05000000000000000000" pitchFamily="2" charset="2"/>
              <a:buChar char="Ø"/>
            </a:pPr>
            <a:endParaRPr lang="en-GB" sz="2000" dirty="0">
              <a:latin typeface="Arial" panose="020B0604020202020204" pitchFamily="34" charset="0"/>
              <a:cs typeface="Arial" panose="020B0604020202020204" pitchFamily="34" charset="0"/>
            </a:endParaRPr>
          </a:p>
          <a:p>
            <a:pPr algn="just"/>
            <a:r>
              <a:rPr lang="en-GB" sz="2000" b="1" dirty="0">
                <a:latin typeface="Arial" panose="020B0604020202020204" pitchFamily="34" charset="0"/>
                <a:cs typeface="Arial" panose="020B0604020202020204" pitchFamily="34" charset="0"/>
              </a:rPr>
              <a:t>Revoke Space Permission</a:t>
            </a:r>
          </a:p>
          <a:p>
            <a:pPr algn="just"/>
            <a:r>
              <a:rPr lang="en-GB" sz="2000" dirty="0">
                <a:latin typeface="Arial" panose="020B0604020202020204" pitchFamily="34" charset="0"/>
                <a:cs typeface="Arial" panose="020B0604020202020204" pitchFamily="34" charset="0"/>
              </a:rPr>
              <a:t>To remove a user or group from the space permissions list, deselect all the check boxes for that user or group and save the changes. The user or group won't appear in the list once you save</a:t>
            </a:r>
            <a:r>
              <a:rPr lang="en-GB" sz="2000" dirty="0" smtClean="0">
                <a:latin typeface="Arial" panose="020B0604020202020204" pitchFamily="34" charset="0"/>
                <a:cs typeface="Arial" panose="020B0604020202020204" pitchFamily="34" charset="0"/>
              </a:rPr>
              <a:t>.</a:t>
            </a:r>
            <a:endParaRPr lang="en-AU" sz="20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2066" y="3299097"/>
            <a:ext cx="1219306" cy="236240"/>
          </a:xfrm>
          <a:prstGeom prst="rect">
            <a:avLst/>
          </a:prstGeom>
        </p:spPr>
      </p:pic>
    </p:spTree>
    <p:extLst>
      <p:ext uri="{BB962C8B-B14F-4D97-AF65-F5344CB8AC3E}">
        <p14:creationId xmlns:p14="http://schemas.microsoft.com/office/powerpoint/2010/main" val="3456296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28308" y="251460"/>
            <a:ext cx="6536850" cy="787138"/>
          </a:xfrm>
        </p:spPr>
        <p:txBody>
          <a:bodyPr>
            <a:noAutofit/>
          </a:bodyPr>
          <a:lstStyle/>
          <a:p>
            <a:r>
              <a:rPr lang="en-AU" sz="4400" b="1" dirty="0" smtClean="0">
                <a:latin typeface="Arial" panose="020B0604020202020204" pitchFamily="34" charset="0"/>
                <a:cs typeface="Arial" panose="020B0604020202020204" pitchFamily="34" charset="0"/>
              </a:rPr>
              <a:t>Permissions Summary</a:t>
            </a:r>
            <a:endParaRPr lang="en-AU" sz="4400" b="1" dirty="0">
              <a:latin typeface="Arial" panose="020B0604020202020204" pitchFamily="34" charset="0"/>
              <a:cs typeface="Arial" panose="020B0604020202020204" pitchFamily="34" charset="0"/>
            </a:endParaRP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65158" y="383789"/>
            <a:ext cx="4854642" cy="6101435"/>
          </a:xfrm>
        </p:spPr>
      </p:pic>
      <p:sp>
        <p:nvSpPr>
          <p:cNvPr id="9" name="Text Placeholder 8"/>
          <p:cNvSpPr>
            <a:spLocks noGrp="1"/>
          </p:cNvSpPr>
          <p:nvPr>
            <p:ph type="body" sz="half" idx="2"/>
          </p:nvPr>
        </p:nvSpPr>
        <p:spPr>
          <a:xfrm>
            <a:off x="150829" y="1038597"/>
            <a:ext cx="6814329" cy="5729847"/>
          </a:xfrm>
        </p:spPr>
        <p:txBody>
          <a:bodyPr>
            <a:noAutofit/>
          </a:bodyPr>
          <a:lstStyle/>
          <a:p>
            <a:r>
              <a:rPr lang="en-GB" sz="2000" dirty="0" smtClean="0">
                <a:latin typeface="Arial" panose="020B0604020202020204" pitchFamily="34" charset="0"/>
                <a:cs typeface="Arial" panose="020B0604020202020204" pitchFamily="34" charset="0"/>
              </a:rPr>
              <a:t>Every space has its own independent set of permissions, managed by the space admin(s), which determine the access settings for different users and groups. They can be used to grant or revoke permission to view, add, edit, and delete content within that space, and can be applied to groups, users, and even to anonymous users (users who aren't logged in) if need be. </a:t>
            </a:r>
          </a:p>
          <a:p>
            <a:r>
              <a:rPr lang="en-GB" sz="2000" b="1" dirty="0" smtClean="0">
                <a:latin typeface="Arial" panose="020B0604020202020204" pitchFamily="34" charset="0"/>
                <a:cs typeface="Arial" panose="020B0604020202020204" pitchFamily="34" charset="0"/>
              </a:rPr>
              <a:t>Assign Space Permission</a:t>
            </a:r>
          </a:p>
          <a:p>
            <a:pPr marL="285750" indent="-285750">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Click on the space tool  cog icon (                  ) in the lower left corner, then open the Permissions tab.</a:t>
            </a:r>
          </a:p>
          <a:p>
            <a:pPr marL="285750" indent="-285750">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Choose Edit Permissions.</a:t>
            </a:r>
          </a:p>
          <a:p>
            <a:pPr marL="285750" indent="-285750">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Type the username and click on "Add". </a:t>
            </a:r>
          </a:p>
          <a:p>
            <a:r>
              <a:rPr lang="en-GB" sz="2000" b="1" dirty="0" smtClean="0">
                <a:latin typeface="Arial" panose="020B0604020202020204" pitchFamily="34" charset="0"/>
                <a:cs typeface="Arial" panose="020B0604020202020204" pitchFamily="34" charset="0"/>
              </a:rPr>
              <a:t>Revoke Space Permission</a:t>
            </a:r>
          </a:p>
          <a:p>
            <a:r>
              <a:rPr lang="en-GB" sz="2000" dirty="0" smtClean="0">
                <a:latin typeface="Arial" panose="020B0604020202020204" pitchFamily="34" charset="0"/>
                <a:cs typeface="Arial" panose="020B0604020202020204" pitchFamily="34" charset="0"/>
              </a:rPr>
              <a:t>To remove a user or group from the space permissions list, deselect all the check boxes for that user or group and save the changes. The user or group won't appear in the list once you save.</a:t>
            </a:r>
          </a:p>
          <a:p>
            <a:endParaRPr lang="en-AU"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470" y="3549161"/>
            <a:ext cx="1219306" cy="236240"/>
          </a:xfrm>
          <a:prstGeom prst="rect">
            <a:avLst/>
          </a:prstGeom>
        </p:spPr>
      </p:pic>
    </p:spTree>
    <p:extLst>
      <p:ext uri="{BB962C8B-B14F-4D97-AF65-F5344CB8AC3E}">
        <p14:creationId xmlns:p14="http://schemas.microsoft.com/office/powerpoint/2010/main" val="1206595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71340"/>
            <a:ext cx="3932237" cy="593889"/>
          </a:xfrm>
        </p:spPr>
        <p:txBody>
          <a:bodyPr>
            <a:normAutofit fontScale="90000"/>
          </a:bodyPr>
          <a:lstStyle/>
          <a:p>
            <a:r>
              <a:rPr lang="en-GB" dirty="0"/>
              <a:t/>
            </a:r>
            <a:br>
              <a:rPr lang="en-GB" dirty="0"/>
            </a:br>
            <a:endParaRPr lang="en-AU" dirty="0"/>
          </a:p>
        </p:txBody>
      </p:sp>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55347" y="1590788"/>
            <a:ext cx="4920790" cy="4775367"/>
          </a:xfrm>
        </p:spPr>
      </p:pic>
      <p:sp>
        <p:nvSpPr>
          <p:cNvPr id="4" name="Text Placeholder 3"/>
          <p:cNvSpPr>
            <a:spLocks noGrp="1"/>
          </p:cNvSpPr>
          <p:nvPr>
            <p:ph type="body" sz="half" idx="2"/>
          </p:nvPr>
        </p:nvSpPr>
        <p:spPr>
          <a:xfrm>
            <a:off x="839788" y="1225485"/>
            <a:ext cx="5070818" cy="4635565"/>
          </a:xfrm>
        </p:spPr>
        <p:txBody>
          <a:bodyPr>
            <a:noAutofit/>
          </a:bodyPr>
          <a:lstStyle/>
          <a:p>
            <a:pPr lvl="0" eaLnBrk="0" fontAlgn="base" hangingPunct="0">
              <a:lnSpc>
                <a:spcPct val="100000"/>
              </a:lnSpc>
              <a:spcBef>
                <a:spcPct val="0"/>
              </a:spcBef>
              <a:spcAft>
                <a:spcPct val="0"/>
              </a:spcAft>
            </a:pPr>
            <a:r>
              <a:rPr lang="en-US" altLang="en-US" sz="2000" dirty="0" smtClean="0">
                <a:solidFill>
                  <a:schemeClr val="tx1">
                    <a:lumMod val="95000"/>
                    <a:lumOff val="5000"/>
                  </a:schemeClr>
                </a:solidFill>
                <a:latin typeface="Arial" panose="020B0604020202020204" pitchFamily="34" charset="0"/>
                <a:cs typeface="Arial" panose="020B0604020202020204" pitchFamily="34" charset="0"/>
              </a:rPr>
              <a:t>To </a:t>
            </a:r>
            <a:r>
              <a:rPr lang="en-US" altLang="en-US" sz="2000" dirty="0">
                <a:solidFill>
                  <a:schemeClr val="tx1">
                    <a:lumMod val="95000"/>
                    <a:lumOff val="5000"/>
                  </a:schemeClr>
                </a:solidFill>
                <a:latin typeface="Arial" panose="020B0604020202020204" pitchFamily="34" charset="0"/>
                <a:cs typeface="Arial" panose="020B0604020202020204" pitchFamily="34" charset="0"/>
              </a:rPr>
              <a:t>restrict who can view or edit a page or blog post:</a:t>
            </a:r>
          </a:p>
          <a:p>
            <a:pPr lvl="0" eaLnBrk="0" fontAlgn="base" hangingPunct="0">
              <a:lnSpc>
                <a:spcPct val="100000"/>
              </a:lnSpc>
              <a:spcBef>
                <a:spcPct val="0"/>
              </a:spcBef>
              <a:spcAft>
                <a:spcPct val="0"/>
              </a:spcAft>
              <a:buFontTx/>
              <a:buAutoNum type="arabicPeriod"/>
            </a:pPr>
            <a:r>
              <a:rPr lang="en-US" altLang="en-US" sz="2000" dirty="0">
                <a:solidFill>
                  <a:schemeClr val="tx1">
                    <a:lumMod val="95000"/>
                    <a:lumOff val="5000"/>
                  </a:schemeClr>
                </a:solidFill>
                <a:latin typeface="Arial" panose="020B0604020202020204" pitchFamily="34" charset="0"/>
                <a:cs typeface="Arial" panose="020B0604020202020204" pitchFamily="34" charset="0"/>
              </a:rPr>
              <a:t>Chose the Restrictions        icon at the top of the page.</a:t>
            </a:r>
          </a:p>
          <a:p>
            <a:pPr lvl="0" eaLnBrk="0" fontAlgn="base" hangingPunct="0">
              <a:lnSpc>
                <a:spcPct val="100000"/>
              </a:lnSpc>
              <a:spcBef>
                <a:spcPct val="0"/>
              </a:spcBef>
              <a:spcAft>
                <a:spcPct val="0"/>
              </a:spcAft>
              <a:buFontTx/>
              <a:buAutoNum type="arabicPeriod" startAt="2"/>
            </a:pPr>
            <a:r>
              <a:rPr lang="en-US" altLang="en-US" sz="2000" dirty="0">
                <a:solidFill>
                  <a:schemeClr val="tx1">
                    <a:lumMod val="95000"/>
                    <a:lumOff val="5000"/>
                  </a:schemeClr>
                </a:solidFill>
                <a:latin typeface="Arial" panose="020B0604020202020204" pitchFamily="34" charset="0"/>
                <a:cs typeface="Arial" panose="020B0604020202020204" pitchFamily="34" charset="0"/>
              </a:rPr>
              <a:t>Choose whether you just want to limit only who can </a:t>
            </a:r>
            <a:r>
              <a:rPr lang="en-US" altLang="en-US" sz="2000" b="1" dirty="0">
                <a:solidFill>
                  <a:schemeClr val="tx1">
                    <a:lumMod val="95000"/>
                    <a:lumOff val="5000"/>
                  </a:schemeClr>
                </a:solidFill>
                <a:latin typeface="Arial" panose="020B0604020202020204" pitchFamily="34" charset="0"/>
                <a:cs typeface="Arial" panose="020B0604020202020204" pitchFamily="34" charset="0"/>
              </a:rPr>
              <a:t>Edit</a:t>
            </a:r>
            <a:r>
              <a:rPr lang="en-US" altLang="en-US" sz="2000" dirty="0">
                <a:solidFill>
                  <a:schemeClr val="tx1">
                    <a:lumMod val="95000"/>
                    <a:lumOff val="5000"/>
                  </a:schemeClr>
                </a:solidFill>
                <a:latin typeface="Arial" panose="020B0604020202020204" pitchFamily="34" charset="0"/>
                <a:cs typeface="Arial" panose="020B0604020202020204" pitchFamily="34" charset="0"/>
              </a:rPr>
              <a:t>, or who can </a:t>
            </a:r>
            <a:r>
              <a:rPr lang="en-US" altLang="en-US" sz="2000" b="1" dirty="0">
                <a:solidFill>
                  <a:schemeClr val="tx1">
                    <a:lumMod val="95000"/>
                    <a:lumOff val="5000"/>
                  </a:schemeClr>
                </a:solidFill>
                <a:latin typeface="Arial" panose="020B0604020202020204" pitchFamily="34" charset="0"/>
                <a:cs typeface="Arial" panose="020B0604020202020204" pitchFamily="34" charset="0"/>
              </a:rPr>
              <a:t>View and / or Edit</a:t>
            </a:r>
            <a:r>
              <a:rPr lang="en-US" altLang="en-US" sz="2000" dirty="0">
                <a:solidFill>
                  <a:schemeClr val="tx1">
                    <a:lumMod val="95000"/>
                    <a:lumOff val="5000"/>
                  </a:schemeClr>
                </a:solidFill>
                <a:latin typeface="Arial" panose="020B0604020202020204" pitchFamily="34" charset="0"/>
                <a:cs typeface="Arial" panose="020B0604020202020204" pitchFamily="34" charset="0"/>
              </a:rPr>
              <a:t>.</a:t>
            </a:r>
            <a:r>
              <a:rPr lang="en-US" altLang="en-US" sz="2000" b="1" dirty="0">
                <a:solidFill>
                  <a:schemeClr val="tx1">
                    <a:lumMod val="95000"/>
                    <a:lumOff val="5000"/>
                  </a:schemeClr>
                </a:solidFill>
                <a:latin typeface="Arial" panose="020B0604020202020204" pitchFamily="34" charset="0"/>
                <a:cs typeface="Arial" panose="020B0604020202020204" pitchFamily="34" charset="0"/>
              </a:rPr>
              <a:t> </a:t>
            </a:r>
            <a:br>
              <a:rPr lang="en-US" altLang="en-US" sz="2000" b="1" dirty="0">
                <a:solidFill>
                  <a:schemeClr val="tx1">
                    <a:lumMod val="95000"/>
                    <a:lumOff val="5000"/>
                  </a:schemeClr>
                </a:solidFill>
                <a:latin typeface="Arial" panose="020B0604020202020204" pitchFamily="34" charset="0"/>
                <a:cs typeface="Arial" panose="020B0604020202020204" pitchFamily="34" charset="0"/>
              </a:rPr>
            </a:br>
            <a:endParaRPr lang="en-US" altLang="en-US" sz="2000" dirty="0">
              <a:solidFill>
                <a:schemeClr val="tx1">
                  <a:lumMod val="95000"/>
                  <a:lumOff val="5000"/>
                </a:schemeClr>
              </a:solidFill>
              <a:latin typeface="Arial" panose="020B0604020202020204" pitchFamily="34" charset="0"/>
              <a:cs typeface="Arial" panose="020B0604020202020204" pitchFamily="34" charset="0"/>
            </a:endParaRPr>
          </a:p>
          <a:p>
            <a:pPr lvl="0" eaLnBrk="0" fontAlgn="base" hangingPunct="0">
              <a:lnSpc>
                <a:spcPct val="100000"/>
              </a:lnSpc>
              <a:spcBef>
                <a:spcPct val="0"/>
              </a:spcBef>
              <a:spcAft>
                <a:spcPct val="0"/>
              </a:spcAft>
              <a:buFontTx/>
              <a:buAutoNum type="arabicPeriod" startAt="3"/>
            </a:pPr>
            <a:r>
              <a:rPr lang="en-US" altLang="en-US" sz="2000" dirty="0">
                <a:solidFill>
                  <a:schemeClr val="tx1">
                    <a:lumMod val="95000"/>
                    <a:lumOff val="5000"/>
                  </a:schemeClr>
                </a:solidFill>
                <a:latin typeface="Arial" panose="020B0604020202020204" pitchFamily="34" charset="0"/>
                <a:cs typeface="Arial" panose="020B0604020202020204" pitchFamily="34" charset="0"/>
              </a:rPr>
              <a:t>Enter users or groups then click </a:t>
            </a:r>
            <a:r>
              <a:rPr lang="en-US" altLang="en-US" sz="2000" b="1" dirty="0">
                <a:solidFill>
                  <a:schemeClr val="tx1">
                    <a:lumMod val="95000"/>
                    <a:lumOff val="5000"/>
                  </a:schemeClr>
                </a:solidFill>
                <a:latin typeface="Arial" panose="020B0604020202020204" pitchFamily="34" charset="0"/>
                <a:cs typeface="Arial" panose="020B0604020202020204" pitchFamily="34" charset="0"/>
              </a:rPr>
              <a:t>Add</a:t>
            </a:r>
            <a:r>
              <a:rPr lang="en-US" altLang="en-US" sz="2000" dirty="0">
                <a:solidFill>
                  <a:schemeClr val="tx1">
                    <a:lumMod val="95000"/>
                    <a:lumOff val="5000"/>
                  </a:schemeClr>
                </a:solidFill>
                <a:latin typeface="Arial" panose="020B0604020202020204" pitchFamily="34" charset="0"/>
                <a:cs typeface="Arial" panose="020B0604020202020204" pitchFamily="34" charset="0"/>
              </a:rPr>
              <a:t> to add them to the list. </a:t>
            </a:r>
            <a:br>
              <a:rPr lang="en-US" altLang="en-US" sz="2000" dirty="0">
                <a:solidFill>
                  <a:schemeClr val="tx1">
                    <a:lumMod val="95000"/>
                    <a:lumOff val="5000"/>
                  </a:schemeClr>
                </a:solidFill>
                <a:latin typeface="Arial" panose="020B0604020202020204" pitchFamily="34" charset="0"/>
                <a:cs typeface="Arial" panose="020B0604020202020204" pitchFamily="34" charset="0"/>
              </a:rPr>
            </a:br>
            <a:r>
              <a:rPr lang="en-US" altLang="en-US" sz="2000" dirty="0">
                <a:solidFill>
                  <a:schemeClr val="tx1">
                    <a:lumMod val="95000"/>
                    <a:lumOff val="5000"/>
                  </a:schemeClr>
                </a:solidFill>
                <a:latin typeface="Arial" panose="020B0604020202020204" pitchFamily="34" charset="0"/>
                <a:cs typeface="Arial" panose="020B0604020202020204" pitchFamily="34" charset="0"/>
              </a:rPr>
              <a:t>If you chose </a:t>
            </a:r>
            <a:r>
              <a:rPr lang="en-US" altLang="en-US" sz="2000" b="1" dirty="0">
                <a:solidFill>
                  <a:schemeClr val="tx1">
                    <a:lumMod val="95000"/>
                    <a:lumOff val="5000"/>
                  </a:schemeClr>
                </a:solidFill>
                <a:latin typeface="Arial" panose="020B0604020202020204" pitchFamily="34" charset="0"/>
                <a:cs typeface="Arial" panose="020B0604020202020204" pitchFamily="34" charset="0"/>
              </a:rPr>
              <a:t>Viewing and Editing restricted</a:t>
            </a:r>
            <a:r>
              <a:rPr lang="en-US" altLang="en-US" sz="2000" dirty="0">
                <a:solidFill>
                  <a:schemeClr val="tx1">
                    <a:lumMod val="95000"/>
                    <a:lumOff val="5000"/>
                  </a:schemeClr>
                </a:solidFill>
                <a:latin typeface="Arial" panose="020B0604020202020204" pitchFamily="34" charset="0"/>
                <a:cs typeface="Arial" panose="020B0604020202020204" pitchFamily="34" charset="0"/>
              </a:rPr>
              <a:t> you can further specify for each person or group whether they can edit or just view the page</a:t>
            </a:r>
            <a:r>
              <a:rPr lang="en-US" altLang="en-US" sz="2000" dirty="0" smtClean="0">
                <a:solidFill>
                  <a:schemeClr val="tx1">
                    <a:lumMod val="95000"/>
                    <a:lumOff val="5000"/>
                  </a:schemeClr>
                </a:solidFill>
                <a:latin typeface="Arial" panose="020B0604020202020204" pitchFamily="34" charset="0"/>
                <a:cs typeface="Arial" panose="020B0604020202020204" pitchFamily="34" charset="0"/>
              </a:rPr>
              <a:t>.</a:t>
            </a:r>
          </a:p>
          <a:p>
            <a:pPr lvl="0" eaLnBrk="0" fontAlgn="base" hangingPunct="0">
              <a:lnSpc>
                <a:spcPct val="100000"/>
              </a:lnSpc>
              <a:spcBef>
                <a:spcPct val="0"/>
              </a:spcBef>
              <a:spcAft>
                <a:spcPct val="0"/>
              </a:spcAft>
              <a:buFontTx/>
              <a:buAutoNum type="arabicPeriod" startAt="3"/>
            </a:pPr>
            <a:r>
              <a:rPr lang="en-US" altLang="en-US" sz="2000" b="1" dirty="0">
                <a:solidFill>
                  <a:schemeClr val="tx1">
                    <a:lumMod val="95000"/>
                    <a:lumOff val="5000"/>
                  </a:schemeClr>
                </a:solidFill>
                <a:latin typeface="Arial" panose="020B0604020202020204" pitchFamily="34" charset="0"/>
                <a:cs typeface="Arial" panose="020B0604020202020204" pitchFamily="34" charset="0"/>
              </a:rPr>
              <a:t>Apply</a:t>
            </a:r>
            <a:r>
              <a:rPr lang="en-US" altLang="en-US" sz="2000" dirty="0">
                <a:solidFill>
                  <a:schemeClr val="tx1">
                    <a:lumMod val="95000"/>
                    <a:lumOff val="5000"/>
                  </a:schemeClr>
                </a:solidFill>
                <a:latin typeface="Arial" panose="020B0604020202020204" pitchFamily="34" charset="0"/>
                <a:cs typeface="Arial" panose="020B0604020202020204" pitchFamily="34" charset="0"/>
              </a:rPr>
              <a:t> the restrictions</a:t>
            </a:r>
            <a:endParaRPr lang="en-AU" sz="20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5" name="Rectangle 4"/>
          <p:cNvSpPr/>
          <p:nvPr/>
        </p:nvSpPr>
        <p:spPr>
          <a:xfrm>
            <a:off x="697584" y="471339"/>
            <a:ext cx="7673417" cy="769441"/>
          </a:xfrm>
          <a:prstGeom prst="rect">
            <a:avLst/>
          </a:prstGeom>
        </p:spPr>
        <p:txBody>
          <a:bodyPr wrap="square">
            <a:spAutoFit/>
          </a:bodyPr>
          <a:lstStyle/>
          <a:p>
            <a:r>
              <a:rPr lang="en-GB" sz="4400" b="1" dirty="0">
                <a:latin typeface="Arial" panose="020B0604020202020204" pitchFamily="34" charset="0"/>
                <a:cs typeface="Arial" panose="020B0604020202020204" pitchFamily="34" charset="0"/>
              </a:rPr>
              <a:t>Restrict a page or blog post</a:t>
            </a:r>
            <a:endParaRPr lang="en-AU" sz="4400" b="1" dirty="0">
              <a:latin typeface="Arial" panose="020B0604020202020204" pitchFamily="34" charset="0"/>
              <a:cs typeface="Arial" panose="020B0604020202020204" pitchFamily="34" charset="0"/>
            </a:endParaRPr>
          </a:p>
        </p:txBody>
      </p:sp>
      <p:pic>
        <p:nvPicPr>
          <p:cNvPr id="1036" name="Picture 12" descr="https://confluence.atlassian.com/conf612/files/958777353/958777359/1/1538451195450/restriction-icon-gre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4924" y="1946636"/>
            <a:ext cx="218028" cy="218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135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0959" y="1734532"/>
            <a:ext cx="10515600" cy="3638745"/>
          </a:xfrm>
        </p:spPr>
        <p:txBody>
          <a:bodyPr>
            <a:noAutofit/>
          </a:bodyPr>
          <a:lstStyle/>
          <a:p>
            <a:pPr algn="ctr">
              <a:lnSpc>
                <a:spcPct val="250000"/>
              </a:lnSpc>
            </a:pPr>
            <a:r>
              <a:rPr lang="en-AU" sz="2000" u="sng" dirty="0" smtClean="0">
                <a:solidFill>
                  <a:schemeClr val="accent1">
                    <a:lumMod val="75000"/>
                  </a:schemeClr>
                </a:solidFill>
                <a:latin typeface="Arial" panose="020B0604020202020204" pitchFamily="34" charset="0"/>
                <a:cs typeface="Arial" panose="020B0604020202020204" pitchFamily="34" charset="0"/>
                <a:hlinkClick r:id="rId2"/>
              </a:rPr>
              <a:t>https://confluence.atlassian.com/doc/confluence-user-s-guide-139509.html</a:t>
            </a:r>
            <a:r>
              <a:rPr lang="en-AU" sz="2000" u="sng" dirty="0">
                <a:solidFill>
                  <a:schemeClr val="accent1">
                    <a:lumMod val="75000"/>
                  </a:schemeClr>
                </a:solidFill>
                <a:latin typeface="Arial" panose="020B0604020202020204" pitchFamily="34" charset="0"/>
                <a:cs typeface="Arial" panose="020B0604020202020204" pitchFamily="34" charset="0"/>
              </a:rPr>
              <a:t/>
            </a:r>
            <a:br>
              <a:rPr lang="en-AU" sz="2000" u="sng" dirty="0">
                <a:solidFill>
                  <a:schemeClr val="accent1">
                    <a:lumMod val="75000"/>
                  </a:schemeClr>
                </a:solidFill>
                <a:latin typeface="Arial" panose="020B0604020202020204" pitchFamily="34" charset="0"/>
                <a:cs typeface="Arial" panose="020B0604020202020204" pitchFamily="34" charset="0"/>
              </a:rPr>
            </a:br>
            <a:r>
              <a:rPr lang="en-AU" sz="2000" u="sng" dirty="0">
                <a:solidFill>
                  <a:schemeClr val="accent1">
                    <a:lumMod val="75000"/>
                  </a:schemeClr>
                </a:solidFill>
                <a:latin typeface="Arial" panose="020B0604020202020204" pitchFamily="34" charset="0"/>
                <a:cs typeface="Arial" panose="020B0604020202020204" pitchFamily="34" charset="0"/>
              </a:rPr>
              <a:t>https://confluence.atlassian.com/doc/pages-and-blogs-320602215.html</a:t>
            </a:r>
            <a:r>
              <a:rPr lang="en-AU" sz="2000" u="sng" dirty="0" smtClean="0">
                <a:solidFill>
                  <a:schemeClr val="accent1">
                    <a:lumMod val="75000"/>
                  </a:schemeClr>
                </a:solidFill>
                <a:latin typeface="Arial" panose="020B0604020202020204" pitchFamily="34" charset="0"/>
                <a:cs typeface="Arial" panose="020B0604020202020204" pitchFamily="34" charset="0"/>
              </a:rPr>
              <a:t/>
            </a:r>
            <a:br>
              <a:rPr lang="en-AU" sz="2000" u="sng" dirty="0" smtClean="0">
                <a:solidFill>
                  <a:schemeClr val="accent1">
                    <a:lumMod val="75000"/>
                  </a:schemeClr>
                </a:solidFill>
                <a:latin typeface="Arial" panose="020B0604020202020204" pitchFamily="34" charset="0"/>
                <a:cs typeface="Arial" panose="020B0604020202020204" pitchFamily="34" charset="0"/>
              </a:rPr>
            </a:br>
            <a:endParaRPr lang="en-AU" sz="2000" u="sng" dirty="0">
              <a:solidFill>
                <a:schemeClr val="accent1">
                  <a:lumMod val="75000"/>
                </a:schemeClr>
              </a:solidFill>
              <a:latin typeface="Arial" panose="020B0604020202020204" pitchFamily="34" charset="0"/>
              <a:cs typeface="Arial" panose="020B0604020202020204" pitchFamily="34" charset="0"/>
            </a:endParaRPr>
          </a:p>
        </p:txBody>
      </p:sp>
      <p:sp>
        <p:nvSpPr>
          <p:cNvPr id="7" name="TextBox 6"/>
          <p:cNvSpPr txBox="1"/>
          <p:nvPr/>
        </p:nvSpPr>
        <p:spPr>
          <a:xfrm>
            <a:off x="933254" y="710468"/>
            <a:ext cx="10652288" cy="1015663"/>
          </a:xfrm>
          <a:prstGeom prst="rect">
            <a:avLst/>
          </a:prstGeom>
          <a:noFill/>
        </p:spPr>
        <p:txBody>
          <a:bodyPr wrap="square" rtlCol="0">
            <a:spAutoFit/>
          </a:bodyPr>
          <a:lstStyle/>
          <a:p>
            <a:r>
              <a:rPr lang="en-AU" sz="6000" b="1" dirty="0" smtClean="0">
                <a:latin typeface="Arial" panose="020B0604020202020204" pitchFamily="34" charset="0"/>
                <a:cs typeface="Arial" panose="020B0604020202020204" pitchFamily="34" charset="0"/>
              </a:rPr>
              <a:t>Confluence Documentation</a:t>
            </a:r>
            <a:endParaRPr lang="en-AU"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7639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090" y="468821"/>
            <a:ext cx="10515600" cy="822652"/>
          </a:xfrm>
        </p:spPr>
        <p:txBody>
          <a:bodyPr/>
          <a:lstStyle/>
          <a:p>
            <a:r>
              <a:rPr lang="en-AU" b="1" dirty="0" smtClean="0">
                <a:latin typeface="Arial" panose="020B0604020202020204" pitchFamily="34" charset="0"/>
                <a:cs typeface="Arial" panose="020B0604020202020204" pitchFamily="34" charset="0"/>
              </a:rPr>
              <a:t>Topics:</a:t>
            </a:r>
            <a:endParaRPr lang="en-AU"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32874"/>
            <a:ext cx="10515600" cy="4744089"/>
          </a:xfrm>
        </p:spPr>
        <p:txBody>
          <a:bodyPr/>
          <a:lstStyle/>
          <a:p>
            <a:r>
              <a:rPr lang="en-AU" i="1" dirty="0" smtClean="0">
                <a:latin typeface="Arial" panose="020B0604020202020204" pitchFamily="34" charset="0"/>
                <a:cs typeface="Arial" panose="020B0604020202020204" pitchFamily="34" charset="0"/>
              </a:rPr>
              <a:t>Introduction</a:t>
            </a:r>
          </a:p>
          <a:p>
            <a:r>
              <a:rPr lang="en-AU" i="1" dirty="0" smtClean="0">
                <a:latin typeface="Arial" panose="020B0604020202020204" pitchFamily="34" charset="0"/>
                <a:cs typeface="Arial" panose="020B0604020202020204" pitchFamily="34" charset="0"/>
              </a:rPr>
              <a:t>Log in</a:t>
            </a:r>
            <a:endParaRPr lang="en-AU" i="1" dirty="0" smtClean="0">
              <a:latin typeface="Arial" panose="020B0604020202020204" pitchFamily="34" charset="0"/>
              <a:cs typeface="Arial" panose="020B0604020202020204" pitchFamily="34" charset="0"/>
            </a:endParaRPr>
          </a:p>
          <a:p>
            <a:r>
              <a:rPr lang="en-AU" i="1" dirty="0" smtClean="0">
                <a:latin typeface="Arial" panose="020B0604020202020204" pitchFamily="34" charset="0"/>
                <a:cs typeface="Arial" panose="020B0604020202020204" pitchFamily="34" charset="0"/>
              </a:rPr>
              <a:t>Create Page</a:t>
            </a:r>
          </a:p>
          <a:p>
            <a:r>
              <a:rPr lang="en-AU" i="1" dirty="0" smtClean="0">
                <a:latin typeface="Arial" panose="020B0604020202020204" pitchFamily="34" charset="0"/>
                <a:cs typeface="Arial" panose="020B0604020202020204" pitchFamily="34" charset="0"/>
              </a:rPr>
              <a:t> </a:t>
            </a:r>
            <a:r>
              <a:rPr lang="en-AU" i="1" dirty="0">
                <a:latin typeface="Arial" panose="020B0604020202020204" pitchFamily="34" charset="0"/>
                <a:cs typeface="Arial" panose="020B0604020202020204" pitchFamily="34" charset="0"/>
              </a:rPr>
              <a:t>Edit </a:t>
            </a:r>
            <a:r>
              <a:rPr lang="en-AU" i="1" dirty="0" smtClean="0">
                <a:latin typeface="Arial" panose="020B0604020202020204" pitchFamily="34" charset="0"/>
                <a:cs typeface="Arial" panose="020B0604020202020204" pitchFamily="34" charset="0"/>
              </a:rPr>
              <a:t>Page</a:t>
            </a:r>
          </a:p>
          <a:p>
            <a:r>
              <a:rPr lang="en-AU" i="1" dirty="0" smtClean="0">
                <a:latin typeface="Arial" panose="020B0604020202020204" pitchFamily="34" charset="0"/>
                <a:cs typeface="Arial" panose="020B0604020202020204" pitchFamily="34" charset="0"/>
              </a:rPr>
              <a:t>Page view mode</a:t>
            </a:r>
          </a:p>
          <a:p>
            <a:r>
              <a:rPr lang="en-AU" i="1" dirty="0" smtClean="0">
                <a:latin typeface="Arial" panose="020B0604020202020204" pitchFamily="34" charset="0"/>
                <a:cs typeface="Arial" panose="020B0604020202020204" pitchFamily="34" charset="0"/>
              </a:rPr>
              <a:t>Upload </a:t>
            </a:r>
            <a:r>
              <a:rPr lang="en-AU" i="1" dirty="0" smtClean="0">
                <a:latin typeface="Arial" panose="020B0604020202020204" pitchFamily="34" charset="0"/>
                <a:cs typeface="Arial" panose="020B0604020202020204" pitchFamily="34" charset="0"/>
              </a:rPr>
              <a:t>files</a:t>
            </a:r>
          </a:p>
          <a:p>
            <a:r>
              <a:rPr lang="en-AU" i="1" dirty="0" smtClean="0">
                <a:latin typeface="Arial" panose="020B0604020202020204" pitchFamily="34" charset="0"/>
                <a:cs typeface="Arial" panose="020B0604020202020204" pitchFamily="34" charset="0"/>
              </a:rPr>
              <a:t>recommendations</a:t>
            </a:r>
            <a:endParaRPr lang="en-AU" i="1" dirty="0" smtClean="0">
              <a:latin typeface="Arial" panose="020B0604020202020204" pitchFamily="34" charset="0"/>
              <a:cs typeface="Arial" panose="020B0604020202020204" pitchFamily="34" charset="0"/>
            </a:endParaRPr>
          </a:p>
          <a:p>
            <a:r>
              <a:rPr lang="en-AU" i="1" dirty="0" smtClean="0">
                <a:latin typeface="Arial" panose="020B0604020202020204" pitchFamily="34" charset="0"/>
                <a:cs typeface="Arial" panose="020B0604020202020204" pitchFamily="34" charset="0"/>
              </a:rPr>
              <a:t>Space permissions</a:t>
            </a:r>
          </a:p>
          <a:p>
            <a:endParaRPr lang="en-AU" dirty="0"/>
          </a:p>
        </p:txBody>
      </p:sp>
    </p:spTree>
    <p:extLst>
      <p:ext uri="{BB962C8B-B14F-4D97-AF65-F5344CB8AC3E}">
        <p14:creationId xmlns:p14="http://schemas.microsoft.com/office/powerpoint/2010/main" val="536978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latin typeface="Arial" panose="020B0604020202020204" pitchFamily="34" charset="0"/>
                <a:cs typeface="Arial" panose="020B0604020202020204" pitchFamily="34" charset="0"/>
              </a:rPr>
              <a:t>Confluence</a:t>
            </a:r>
            <a:endParaRPr lang="en-AU"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3877591"/>
          </a:xfrm>
        </p:spPr>
        <p:txBody>
          <a:bodyPr>
            <a:normAutofit/>
          </a:bodyPr>
          <a:lstStyle/>
          <a:p>
            <a:r>
              <a:rPr lang="en-GB" sz="1800" dirty="0">
                <a:latin typeface="Arial" panose="020B0604020202020204" pitchFamily="34" charset="0"/>
                <a:cs typeface="Arial" panose="020B0604020202020204" pitchFamily="34" charset="0"/>
                <a:hlinkClick r:id="rId2" tooltip="Confluence - Team Collaboration Software | Atlassian"/>
              </a:rPr>
              <a:t>Confluence</a:t>
            </a:r>
            <a:r>
              <a:rPr lang="en-GB" sz="1800" dirty="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is an </a:t>
            </a:r>
            <a:r>
              <a:rPr lang="en-GB" sz="1800" dirty="0">
                <a:latin typeface="Arial" panose="020B0604020202020204" pitchFamily="34" charset="0"/>
                <a:cs typeface="Arial" panose="020B0604020202020204" pitchFamily="34" charset="0"/>
              </a:rPr>
              <a:t>online application built to help </a:t>
            </a:r>
            <a:r>
              <a:rPr lang="en-GB" sz="1800" b="1" dirty="0">
                <a:latin typeface="Arial" panose="020B0604020202020204" pitchFamily="34" charset="0"/>
                <a:cs typeface="Arial" panose="020B0604020202020204" pitchFamily="34" charset="0"/>
              </a:rPr>
              <a:t>teams</a:t>
            </a:r>
            <a:r>
              <a:rPr lang="en-GB" sz="1800" dirty="0">
                <a:latin typeface="Arial" panose="020B0604020202020204" pitchFamily="34" charset="0"/>
                <a:cs typeface="Arial" panose="020B0604020202020204" pitchFamily="34" charset="0"/>
              </a:rPr>
              <a:t> organize, discuss, and do their </a:t>
            </a:r>
            <a:r>
              <a:rPr lang="en-GB" sz="1800" dirty="0" smtClean="0">
                <a:latin typeface="Arial" panose="020B0604020202020204" pitchFamily="34" charset="0"/>
                <a:cs typeface="Arial" panose="020B0604020202020204" pitchFamily="34" charset="0"/>
              </a:rPr>
              <a:t>work</a:t>
            </a:r>
          </a:p>
          <a:p>
            <a:r>
              <a:rPr lang="en-GB" sz="1800" dirty="0" smtClean="0">
                <a:latin typeface="Arial" panose="020B0604020202020204" pitchFamily="34" charset="0"/>
                <a:cs typeface="Arial" panose="020B0604020202020204" pitchFamily="34" charset="0"/>
              </a:rPr>
              <a:t>is </a:t>
            </a:r>
            <a:r>
              <a:rPr lang="en-GB" sz="1800" dirty="0">
                <a:latin typeface="Arial" panose="020B0604020202020204" pitchFamily="34" charset="0"/>
                <a:cs typeface="Arial" panose="020B0604020202020204" pitchFamily="34" charset="0"/>
              </a:rPr>
              <a:t>a powerful </a:t>
            </a:r>
            <a:r>
              <a:rPr lang="en-GB" sz="1800" dirty="0" smtClean="0">
                <a:latin typeface="Arial" panose="020B0604020202020204" pitchFamily="34" charset="0"/>
                <a:cs typeface="Arial" panose="020B0604020202020204" pitchFamily="34" charset="0"/>
              </a:rPr>
              <a:t>tool</a:t>
            </a:r>
            <a:r>
              <a:rPr lang="en-GB" sz="1800" dirty="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which organizes our work in spaces.</a:t>
            </a:r>
          </a:p>
          <a:p>
            <a:r>
              <a:rPr lang="en-GB" sz="1800" dirty="0">
                <a:latin typeface="Arial" panose="020B0604020202020204" pitchFamily="34" charset="0"/>
                <a:cs typeface="Arial" panose="020B0604020202020204" pitchFamily="34" charset="0"/>
              </a:rPr>
              <a:t>Spaces are made up of </a:t>
            </a:r>
            <a:r>
              <a:rPr lang="en-GB" sz="1800" b="1" dirty="0">
                <a:latin typeface="Arial" panose="020B0604020202020204" pitchFamily="34" charset="0"/>
                <a:cs typeface="Arial" panose="020B0604020202020204" pitchFamily="34" charset="0"/>
              </a:rPr>
              <a:t>pages</a:t>
            </a:r>
            <a:r>
              <a:rPr lang="en-GB" sz="1800" dirty="0">
                <a:latin typeface="Arial" panose="020B0604020202020204" pitchFamily="34" charset="0"/>
                <a:cs typeface="Arial" panose="020B0604020202020204" pitchFamily="34" charset="0"/>
              </a:rPr>
              <a:t>. Pages are the documents in which your team will create, edit, and discuss </a:t>
            </a:r>
            <a:r>
              <a:rPr lang="en-GB" sz="1800" dirty="0" smtClean="0">
                <a:latin typeface="Arial" panose="020B0604020202020204" pitchFamily="34" charset="0"/>
                <a:cs typeface="Arial" panose="020B0604020202020204" pitchFamily="34" charset="0"/>
              </a:rPr>
              <a:t>work</a:t>
            </a:r>
          </a:p>
          <a:p>
            <a:r>
              <a:rPr lang="en-GB" sz="1800" dirty="0">
                <a:latin typeface="Arial" panose="020B0604020202020204" pitchFamily="34" charset="0"/>
                <a:cs typeface="Arial" panose="020B0604020202020204" pitchFamily="34" charset="0"/>
                <a:hlinkClick r:id="rId3"/>
              </a:rPr>
              <a:t>https://</a:t>
            </a:r>
            <a:r>
              <a:rPr lang="en-GB" sz="1800" dirty="0" smtClean="0">
                <a:latin typeface="Arial" panose="020B0604020202020204" pitchFamily="34" charset="0"/>
                <a:cs typeface="Arial" panose="020B0604020202020204" pitchFamily="34" charset="0"/>
                <a:hlinkClick r:id="rId3"/>
              </a:rPr>
              <a:t>www.atlassian.com/collaboration/confluence-organize-work-in-spaces</a:t>
            </a:r>
            <a:endParaRPr lang="en-GB" sz="1800" dirty="0" smtClean="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pPr marL="0" indent="0">
              <a:buNone/>
            </a:pPr>
            <a:r>
              <a:rPr lang="en-GB" sz="1800" dirty="0" smtClean="0">
                <a:latin typeface="Arial" panose="020B0604020202020204" pitchFamily="34" charset="0"/>
                <a:cs typeface="Arial" panose="020B0604020202020204" pitchFamily="34" charset="0"/>
              </a:rPr>
              <a:t>Note : </a:t>
            </a:r>
            <a:r>
              <a:rPr lang="en-GB" sz="1800" dirty="0"/>
              <a:t> Confluence i</a:t>
            </a:r>
            <a:r>
              <a:rPr lang="en-GB" sz="1800" dirty="0" smtClean="0"/>
              <a:t>s </a:t>
            </a:r>
            <a:r>
              <a:rPr lang="en-GB" sz="1800" dirty="0"/>
              <a:t>not designed to be a document management or file sharing system for documents which are created offline. Instead, it focuses on features that improve the editing and sharing online content created within </a:t>
            </a:r>
            <a:r>
              <a:rPr lang="en-GB" sz="1800" dirty="0" smtClean="0"/>
              <a:t>itself </a:t>
            </a:r>
            <a:r>
              <a:rPr lang="en-GB" sz="1800" dirty="0"/>
              <a:t>but also includes the ability to store and organize attached files with version history.</a:t>
            </a:r>
            <a:endParaRPr lang="en-GB" sz="1800" dirty="0" smtClean="0">
              <a:latin typeface="Arial" panose="020B0604020202020204" pitchFamily="34" charset="0"/>
              <a:cs typeface="Arial" panose="020B0604020202020204" pitchFamily="34" charset="0"/>
            </a:endParaRPr>
          </a:p>
          <a:p>
            <a:pPr marL="0" indent="0">
              <a:buNone/>
            </a:pPr>
            <a:endParaRPr lang="en-GB" dirty="0" smtClean="0"/>
          </a:p>
        </p:txBody>
      </p:sp>
    </p:spTree>
    <p:extLst>
      <p:ext uri="{BB962C8B-B14F-4D97-AF65-F5344CB8AC3E}">
        <p14:creationId xmlns:p14="http://schemas.microsoft.com/office/powerpoint/2010/main" val="3357030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315039"/>
          </a:xfrm>
        </p:spPr>
        <p:txBody>
          <a:bodyPr>
            <a:normAutofit/>
          </a:bodyPr>
          <a:lstStyle/>
          <a:p>
            <a:r>
              <a:rPr lang="en-AU" sz="4400" b="1" dirty="0" smtClean="0">
                <a:latin typeface="Arial" panose="020B0604020202020204" pitchFamily="34" charset="0"/>
                <a:cs typeface="Arial" panose="020B0604020202020204" pitchFamily="34" charset="0"/>
              </a:rPr>
              <a:t>Space</a:t>
            </a:r>
            <a:endParaRPr lang="en-AU" sz="4400" b="1"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29838" y="1461154"/>
            <a:ext cx="6061435" cy="4042639"/>
          </a:xfrm>
        </p:spPr>
      </p:pic>
      <p:sp>
        <p:nvSpPr>
          <p:cNvPr id="4" name="Text Placeholder 3"/>
          <p:cNvSpPr>
            <a:spLocks noGrp="1"/>
          </p:cNvSpPr>
          <p:nvPr>
            <p:ph type="body" sz="half" idx="2"/>
          </p:nvPr>
        </p:nvSpPr>
        <p:spPr/>
        <p:txBody>
          <a:bodyPr/>
          <a:lstStyle/>
          <a:p>
            <a:r>
              <a:rPr lang="en-GB" sz="1800" dirty="0">
                <a:latin typeface="Arial" panose="020B0604020202020204" pitchFamily="34" charset="0"/>
                <a:cs typeface="Arial" panose="020B0604020202020204" pitchFamily="34" charset="0"/>
              </a:rPr>
              <a:t>Spaces are Confluence's way of organizing content into meaningful categories. Think of them like different folders where you can store your work.</a:t>
            </a:r>
            <a:endParaRPr lang="en-AU" sz="1800" dirty="0">
              <a:latin typeface="Arial" panose="020B0604020202020204" pitchFamily="34" charset="0"/>
              <a:cs typeface="Arial" panose="020B0604020202020204" pitchFamily="34" charset="0"/>
            </a:endParaRPr>
          </a:p>
          <a:p>
            <a:endParaRPr lang="en-AU" dirty="0"/>
          </a:p>
        </p:txBody>
      </p:sp>
      <p:sp>
        <p:nvSpPr>
          <p:cNvPr id="6" name="Rectangle 5"/>
          <p:cNvSpPr/>
          <p:nvPr/>
        </p:nvSpPr>
        <p:spPr>
          <a:xfrm>
            <a:off x="8239027" y="2960015"/>
            <a:ext cx="2111605" cy="247778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22647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871979"/>
          </a:xfrm>
        </p:spPr>
        <p:txBody>
          <a:bodyPr>
            <a:normAutofit/>
          </a:bodyPr>
          <a:lstStyle/>
          <a:p>
            <a:r>
              <a:rPr lang="en-AU" sz="4400" b="1" dirty="0" smtClean="0">
                <a:latin typeface="Arial" panose="020B0604020202020204" pitchFamily="34" charset="0"/>
                <a:cs typeface="Arial" panose="020B0604020202020204" pitchFamily="34" charset="0"/>
              </a:rPr>
              <a:t>Log In</a:t>
            </a:r>
            <a:endParaRPr lang="en-AU" sz="4400" b="1"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5883" y="775001"/>
            <a:ext cx="5401559" cy="5508625"/>
          </a:xfrm>
          <a:ln w="9525">
            <a:noFill/>
          </a:ln>
        </p:spPr>
      </p:pic>
      <p:sp>
        <p:nvSpPr>
          <p:cNvPr id="4" name="Text Placeholder 3"/>
          <p:cNvSpPr>
            <a:spLocks noGrp="1"/>
          </p:cNvSpPr>
          <p:nvPr>
            <p:ph type="body" sz="half" idx="2"/>
          </p:nvPr>
        </p:nvSpPr>
        <p:spPr>
          <a:xfrm>
            <a:off x="735292" y="1451728"/>
            <a:ext cx="3780147" cy="3751868"/>
          </a:xfrm>
        </p:spPr>
        <p:txBody>
          <a:bodyPr/>
          <a:lstStyle/>
          <a:p>
            <a:pPr marL="285750" indent="-285750">
              <a:buFont typeface="Arial" panose="020B0604020202020204" pitchFamily="34" charset="0"/>
              <a:buChar char="•"/>
            </a:pPr>
            <a:r>
              <a:rPr lang="en-AU" sz="1800" dirty="0" smtClean="0">
                <a:latin typeface="Arial" panose="020B0604020202020204" pitchFamily="34" charset="0"/>
                <a:cs typeface="Arial" panose="020B0604020202020204" pitchFamily="34" charset="0"/>
              </a:rPr>
              <a:t>Link to Confluence </a:t>
            </a:r>
            <a:r>
              <a:rPr lang="en-AU" sz="1800" u="sng" dirty="0">
                <a:latin typeface="Arial" panose="020B0604020202020204" pitchFamily="34" charset="0"/>
                <a:cs typeface="Arial" panose="020B0604020202020204" pitchFamily="34" charset="0"/>
                <a:hlinkClick r:id="rId3" tooltip="http://webdocs.rch.org.au:8090/ "/>
              </a:rPr>
              <a:t>http://webdocs.rch.org.au:8090</a:t>
            </a:r>
            <a:r>
              <a:rPr lang="en-AU" sz="1800" u="sng" dirty="0" smtClean="0">
                <a:latin typeface="Arial" panose="020B0604020202020204" pitchFamily="34" charset="0"/>
                <a:cs typeface="Arial" panose="020B0604020202020204" pitchFamily="34" charset="0"/>
                <a:hlinkClick r:id="rId3" tooltip="http://webdocs.rch.org.au:8090/ "/>
              </a:rPr>
              <a:t>/</a:t>
            </a:r>
            <a:endParaRPr lang="en-AU" sz="1800"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800" dirty="0" smtClean="0">
                <a:latin typeface="Arial" panose="020B0604020202020204" pitchFamily="34" charset="0"/>
                <a:cs typeface="Arial" panose="020B0604020202020204" pitchFamily="34" charset="0"/>
              </a:rPr>
              <a:t>On RCH website you will click on staff resources then under “C”, you will see confluence link.</a:t>
            </a:r>
          </a:p>
          <a:p>
            <a:pPr marL="285750" indent="-285750">
              <a:buFont typeface="Arial" panose="020B0604020202020204" pitchFamily="34" charset="0"/>
              <a:buChar char="•"/>
            </a:pPr>
            <a:r>
              <a:rPr lang="en-AU" sz="1800" dirty="0" smtClean="0">
                <a:latin typeface="Arial" panose="020B0604020202020204" pitchFamily="34" charset="0"/>
                <a:cs typeface="Arial" panose="020B0604020202020204" pitchFamily="34" charset="0"/>
              </a:rPr>
              <a:t>You can login using your window username and password. </a:t>
            </a:r>
          </a:p>
          <a:p>
            <a:endParaRPr lang="en-AU" dirty="0"/>
          </a:p>
        </p:txBody>
      </p:sp>
      <p:cxnSp>
        <p:nvCxnSpPr>
          <p:cNvPr id="7" name="Straight Connector 6"/>
          <p:cNvCxnSpPr/>
          <p:nvPr/>
        </p:nvCxnSpPr>
        <p:spPr>
          <a:xfrm>
            <a:off x="8069344" y="5712643"/>
            <a:ext cx="678730" cy="0"/>
          </a:xfrm>
          <a:prstGeom prst="line">
            <a:avLst/>
          </a:prstGeom>
          <a:ln w="349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033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latin typeface="Arial" panose="020B0604020202020204" pitchFamily="34" charset="0"/>
                <a:cs typeface="Arial" panose="020B0604020202020204" pitchFamily="34" charset="0"/>
              </a:rPr>
              <a:t>Create Page</a:t>
            </a:r>
            <a:endParaRPr lang="en-AU"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4486275"/>
          </a:xfrm>
        </p:spPr>
        <p:txBody>
          <a:bodyPr>
            <a:normAutofit fontScale="92500" lnSpcReduction="10000"/>
          </a:bodyPr>
          <a:lstStyle/>
          <a:p>
            <a:pPr marL="0" indent="0">
              <a:buNone/>
            </a:pPr>
            <a:r>
              <a:rPr lang="en-GB" sz="3000" dirty="0">
                <a:latin typeface="Arial" panose="020B0604020202020204" pitchFamily="34" charset="0"/>
                <a:cs typeface="Arial" panose="020B0604020202020204" pitchFamily="34" charset="0"/>
              </a:rPr>
              <a:t>If you want to quickly create a blank page, hit the </a:t>
            </a:r>
            <a:r>
              <a:rPr lang="en-GB" sz="3000" b="1" dirty="0">
                <a:latin typeface="Arial" panose="020B0604020202020204" pitchFamily="34" charset="0"/>
                <a:cs typeface="Arial" panose="020B0604020202020204" pitchFamily="34" charset="0"/>
              </a:rPr>
              <a:t>Create</a:t>
            </a:r>
            <a:r>
              <a:rPr lang="en-GB" sz="3000" dirty="0">
                <a:latin typeface="Arial" panose="020B0604020202020204" pitchFamily="34" charset="0"/>
                <a:cs typeface="Arial" panose="020B0604020202020204" pitchFamily="34" charset="0"/>
              </a:rPr>
              <a:t> button in the header; if you want to create a page from a template, hit the </a:t>
            </a:r>
            <a:r>
              <a:rPr lang="en-GB" sz="3000" b="1" dirty="0">
                <a:latin typeface="Arial" panose="020B0604020202020204" pitchFamily="34" charset="0"/>
                <a:cs typeface="Arial" panose="020B0604020202020204" pitchFamily="34" charset="0"/>
              </a:rPr>
              <a:t>Create from template</a:t>
            </a:r>
            <a:r>
              <a:rPr lang="en-GB" sz="3000" dirty="0">
                <a:latin typeface="Arial" panose="020B0604020202020204" pitchFamily="34" charset="0"/>
                <a:cs typeface="Arial" panose="020B0604020202020204" pitchFamily="34" charset="0"/>
              </a:rPr>
              <a:t> button</a:t>
            </a:r>
            <a:r>
              <a:rPr lang="en-GB" sz="3000" dirty="0" smtClean="0">
                <a:latin typeface="Arial" panose="020B0604020202020204" pitchFamily="34" charset="0"/>
                <a:cs typeface="Arial" panose="020B0604020202020204" pitchFamily="34" charset="0"/>
              </a:rPr>
              <a:t>.</a:t>
            </a:r>
          </a:p>
          <a:p>
            <a:pPr marL="0" indent="0">
              <a:buNone/>
            </a:pPr>
            <a:endParaRPr lang="en-AU" sz="3000" dirty="0" smtClean="0">
              <a:latin typeface="Arial" panose="020B0604020202020204" pitchFamily="34" charset="0"/>
              <a:cs typeface="Arial" panose="020B0604020202020204" pitchFamily="34" charset="0"/>
            </a:endParaRPr>
          </a:p>
          <a:p>
            <a:pPr marL="0" indent="0">
              <a:buNone/>
            </a:pPr>
            <a:endParaRPr lang="en-AU" sz="3000" dirty="0">
              <a:latin typeface="Arial" panose="020B0604020202020204" pitchFamily="34" charset="0"/>
              <a:cs typeface="Arial" panose="020B0604020202020204" pitchFamily="34" charset="0"/>
            </a:endParaRPr>
          </a:p>
          <a:p>
            <a:pPr marL="0" indent="0">
              <a:buNone/>
            </a:pPr>
            <a:endParaRPr lang="en-AU" sz="3000" dirty="0" smtClean="0">
              <a:latin typeface="Arial" panose="020B0604020202020204" pitchFamily="34" charset="0"/>
              <a:cs typeface="Arial" panose="020B0604020202020204" pitchFamily="34" charset="0"/>
            </a:endParaRPr>
          </a:p>
          <a:p>
            <a:pPr marL="514350" indent="-514350">
              <a:buFont typeface="+mj-lt"/>
              <a:buAutoNum type="arabicPeriod"/>
            </a:pPr>
            <a:r>
              <a:rPr lang="en-GB" sz="3000" dirty="0">
                <a:latin typeface="Arial" panose="020B0604020202020204" pitchFamily="34" charset="0"/>
                <a:cs typeface="Arial" panose="020B0604020202020204" pitchFamily="34" charset="0"/>
              </a:rPr>
              <a:t>Create blank </a:t>
            </a:r>
            <a:r>
              <a:rPr lang="en-GB" sz="3000" dirty="0" smtClean="0">
                <a:latin typeface="Arial" panose="020B0604020202020204" pitchFamily="34" charset="0"/>
                <a:cs typeface="Arial" panose="020B0604020202020204" pitchFamily="34" charset="0"/>
              </a:rPr>
              <a:t>page</a:t>
            </a:r>
          </a:p>
          <a:p>
            <a:pPr marL="514350" indent="-514350">
              <a:buFont typeface="+mj-lt"/>
              <a:buAutoNum type="arabicPeriod"/>
            </a:pPr>
            <a:r>
              <a:rPr lang="en-GB" sz="3000" dirty="0" smtClean="0">
                <a:latin typeface="Arial" panose="020B0604020202020204" pitchFamily="34" charset="0"/>
                <a:cs typeface="Arial" panose="020B0604020202020204" pitchFamily="34" charset="0"/>
              </a:rPr>
              <a:t>Create </a:t>
            </a:r>
            <a:r>
              <a:rPr lang="en-GB" sz="3000" dirty="0">
                <a:latin typeface="Arial" panose="020B0604020202020204" pitchFamily="34" charset="0"/>
                <a:cs typeface="Arial" panose="020B0604020202020204" pitchFamily="34" charset="0"/>
              </a:rPr>
              <a:t>from template</a:t>
            </a:r>
          </a:p>
          <a:p>
            <a:pPr marL="0" indent="0">
              <a:buNone/>
            </a:pPr>
            <a:endParaRPr lang="en-AU" dirty="0"/>
          </a:p>
          <a:p>
            <a:pPr marL="0" indent="0">
              <a:buNone/>
            </a:pPr>
            <a:r>
              <a:rPr lang="en-AU" dirty="0" smtClean="0"/>
              <a:t>    </a:t>
            </a:r>
            <a:endParaRPr lang="en-AU" dirty="0"/>
          </a:p>
        </p:txBody>
      </p:sp>
      <p:pic>
        <p:nvPicPr>
          <p:cNvPr id="7" name="Picture 6"/>
          <p:cNvPicPr>
            <a:picLocks noChangeAspect="1"/>
          </p:cNvPicPr>
          <p:nvPr/>
        </p:nvPicPr>
        <p:blipFill>
          <a:blip r:embed="rId2"/>
          <a:stretch>
            <a:fillRect/>
          </a:stretch>
        </p:blipFill>
        <p:spPr>
          <a:xfrm>
            <a:off x="3141384" y="3320886"/>
            <a:ext cx="4438650" cy="857250"/>
          </a:xfrm>
          <a:prstGeom prst="rect">
            <a:avLst/>
          </a:prstGeom>
        </p:spPr>
      </p:pic>
    </p:spTree>
    <p:extLst>
      <p:ext uri="{BB962C8B-B14F-4D97-AF65-F5344CB8AC3E}">
        <p14:creationId xmlns:p14="http://schemas.microsoft.com/office/powerpoint/2010/main" val="3246734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1739" y="228600"/>
            <a:ext cx="5513135" cy="1006984"/>
          </a:xfrm>
        </p:spPr>
        <p:txBody>
          <a:bodyPr>
            <a:noAutofit/>
          </a:bodyPr>
          <a:lstStyle/>
          <a:p>
            <a:pPr algn="ctr"/>
            <a:r>
              <a:rPr lang="en-AU" sz="4400" b="1" dirty="0" smtClean="0"/>
              <a:t>Create From Template</a:t>
            </a:r>
            <a:endParaRPr lang="en-AU" sz="4400" dirty="0"/>
          </a:p>
        </p:txBody>
      </p:sp>
      <p:pic>
        <p:nvPicPr>
          <p:cNvPr id="7" name="Content Placeholder 6"/>
          <p:cNvPicPr>
            <a:picLocks noGrp="1" noChangeAspect="1"/>
          </p:cNvPicPr>
          <p:nvPr>
            <p:ph idx="1"/>
          </p:nvPr>
        </p:nvPicPr>
        <p:blipFill>
          <a:blip r:embed="rId2"/>
          <a:stretch>
            <a:fillRect/>
          </a:stretch>
        </p:blipFill>
        <p:spPr>
          <a:xfrm>
            <a:off x="5263699" y="1235584"/>
            <a:ext cx="6011177" cy="4377307"/>
          </a:xfrm>
          <a:prstGeom prst="rect">
            <a:avLst/>
          </a:prstGeom>
        </p:spPr>
      </p:pic>
      <p:sp>
        <p:nvSpPr>
          <p:cNvPr id="6" name="Text Placeholder 5"/>
          <p:cNvSpPr>
            <a:spLocks noGrp="1"/>
          </p:cNvSpPr>
          <p:nvPr>
            <p:ph type="body" sz="half" idx="2"/>
          </p:nvPr>
        </p:nvSpPr>
        <p:spPr>
          <a:xfrm>
            <a:off x="331470" y="1422024"/>
            <a:ext cx="4440555" cy="4446964"/>
          </a:xfrm>
        </p:spPr>
        <p:txBody>
          <a:bodyPr>
            <a:normAutofit/>
          </a:bodyPr>
          <a:lstStyle/>
          <a:p>
            <a:pPr marL="514350" indent="-514350">
              <a:buFont typeface="+mj-lt"/>
              <a:buAutoNum type="arabicPeriod"/>
            </a:pPr>
            <a:r>
              <a:rPr lang="en-GB" sz="2000" dirty="0" smtClean="0">
                <a:latin typeface="Arial" panose="020B0604020202020204" pitchFamily="34" charset="0"/>
                <a:cs typeface="Arial" panose="020B0604020202020204" pitchFamily="34" charset="0"/>
              </a:rPr>
              <a:t>Select space: choose the space where you'll create the content.</a:t>
            </a:r>
          </a:p>
          <a:p>
            <a:pPr marL="514350" indent="-514350">
              <a:buFont typeface="+mj-lt"/>
              <a:buAutoNum type="arabicPeriod"/>
            </a:pPr>
            <a:r>
              <a:rPr lang="en-GB" sz="2000" dirty="0" smtClean="0">
                <a:latin typeface="Arial" panose="020B0604020202020204" pitchFamily="34" charset="0"/>
                <a:cs typeface="Arial" panose="020B0604020202020204" pitchFamily="34" charset="0"/>
              </a:rPr>
              <a:t>Page templates: create a page from a template or create other types of content.</a:t>
            </a:r>
          </a:p>
          <a:p>
            <a:pPr marL="514350" indent="-514350">
              <a:buFont typeface="+mj-lt"/>
              <a:buAutoNum type="arabicPeriod"/>
            </a:pPr>
            <a:r>
              <a:rPr lang="en-GB" sz="2000" dirty="0" smtClean="0">
                <a:latin typeface="Arial" panose="020B0604020202020204" pitchFamily="34" charset="0"/>
                <a:cs typeface="Arial" panose="020B0604020202020204" pitchFamily="34" charset="0"/>
              </a:rPr>
              <a:t>Parent page: your page will be a child of this page.</a:t>
            </a:r>
          </a:p>
          <a:p>
            <a:endParaRPr lang="en-AU" dirty="0"/>
          </a:p>
        </p:txBody>
      </p:sp>
      <p:sp>
        <p:nvSpPr>
          <p:cNvPr id="4" name="Rectangle 1"/>
          <p:cNvSpPr>
            <a:spLocks noChangeArrowheads="1"/>
          </p:cNvSpPr>
          <p:nvPr/>
        </p:nvSpPr>
        <p:spPr bwMode="auto">
          <a:xfrm>
            <a:off x="0" y="-964823"/>
            <a:ext cx="65" cy="238684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7763"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0" b="0" i="0" u="sng" strike="noStrike" cap="none" normalizeH="0" baseline="0" dirty="0" smtClean="0">
              <a:ln>
                <a:noFill/>
              </a:ln>
              <a:solidFill>
                <a:srgbClr val="172B4D"/>
              </a:solidFill>
              <a:effectLst/>
              <a:latin typeface="-apple-system"/>
            </a:endParaRPr>
          </a:p>
        </p:txBody>
      </p:sp>
    </p:spTree>
    <p:extLst>
      <p:ext uri="{BB962C8B-B14F-4D97-AF65-F5344CB8AC3E}">
        <p14:creationId xmlns:p14="http://schemas.microsoft.com/office/powerpoint/2010/main" val="3132519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b="1" dirty="0" smtClean="0">
                <a:latin typeface="Arial" panose="020B0604020202020204" pitchFamily="34" charset="0"/>
                <a:cs typeface="Arial" panose="020B0604020202020204" pitchFamily="34" charset="0"/>
              </a:rPr>
              <a:t>Templates</a:t>
            </a:r>
            <a:endParaRPr lang="en-AU" b="1" dirty="0">
              <a:latin typeface="Arial" panose="020B0604020202020204" pitchFamily="34" charset="0"/>
              <a:cs typeface="Arial" panose="020B0604020202020204" pitchFamily="34" charset="0"/>
            </a:endParaRPr>
          </a:p>
        </p:txBody>
      </p:sp>
      <p:sp>
        <p:nvSpPr>
          <p:cNvPr id="8" name="TextBox 7"/>
          <p:cNvSpPr txBox="1"/>
          <p:nvPr/>
        </p:nvSpPr>
        <p:spPr>
          <a:xfrm>
            <a:off x="640237" y="1536568"/>
            <a:ext cx="10370270" cy="5601533"/>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These are the templates that come with Confluence:</a:t>
            </a:r>
          </a:p>
          <a:p>
            <a:pPr marL="285750" indent="-285750">
              <a:buFont typeface="Arial" panose="020B0604020202020204" pitchFamily="34" charset="0"/>
              <a:buChar char="•"/>
            </a:pPr>
            <a:r>
              <a:rPr lang="en-GB" sz="2000" b="1" dirty="0">
                <a:latin typeface="Arial" panose="020B0604020202020204" pitchFamily="34" charset="0"/>
                <a:cs typeface="Arial" panose="020B0604020202020204" pitchFamily="34" charset="0"/>
              </a:rPr>
              <a:t>Decision</a:t>
            </a:r>
            <a:r>
              <a:rPr lang="en-GB" sz="2000" dirty="0">
                <a:latin typeface="Arial" panose="020B0604020202020204" pitchFamily="34" charset="0"/>
                <a:cs typeface="Arial" panose="020B0604020202020204" pitchFamily="34" charset="0"/>
              </a:rPr>
              <a:t>: Record important project decisions and communicate them with your team.</a:t>
            </a:r>
          </a:p>
          <a:p>
            <a:pPr marL="285750" indent="-285750">
              <a:buFont typeface="Arial" panose="020B0604020202020204" pitchFamily="34" charset="0"/>
              <a:buChar char="•"/>
            </a:pPr>
            <a:r>
              <a:rPr lang="en-GB" sz="2000" b="1" dirty="0">
                <a:latin typeface="Arial" panose="020B0604020202020204" pitchFamily="34" charset="0"/>
                <a:cs typeface="Arial" panose="020B0604020202020204" pitchFamily="34" charset="0"/>
              </a:rPr>
              <a:t>How-to article</a:t>
            </a:r>
            <a:r>
              <a:rPr lang="en-GB" sz="2000" dirty="0">
                <a:latin typeface="Arial" panose="020B0604020202020204" pitchFamily="34" charset="0"/>
                <a:cs typeface="Arial" panose="020B0604020202020204" pitchFamily="34" charset="0"/>
              </a:rPr>
              <a:t>: Provide step-by-step guidance for completing a task.</a:t>
            </a:r>
          </a:p>
          <a:p>
            <a:pPr marL="285750" indent="-285750">
              <a:buFont typeface="Arial" panose="020B0604020202020204" pitchFamily="34" charset="0"/>
              <a:buChar char="•"/>
            </a:pPr>
            <a:r>
              <a:rPr lang="en-GB" sz="2000" b="1" dirty="0">
                <a:latin typeface="Arial" panose="020B0604020202020204" pitchFamily="34" charset="0"/>
                <a:cs typeface="Arial" panose="020B0604020202020204" pitchFamily="34" charset="0"/>
              </a:rPr>
              <a:t>File list:</a:t>
            </a:r>
            <a:r>
              <a:rPr lang="en-GB" sz="2000" dirty="0">
                <a:latin typeface="Arial" panose="020B0604020202020204" pitchFamily="34" charset="0"/>
                <a:cs typeface="Arial" panose="020B0604020202020204" pitchFamily="34" charset="0"/>
              </a:rPr>
              <a:t> Upload, preview, and share files with your team.</a:t>
            </a:r>
          </a:p>
          <a:p>
            <a:pPr marL="285750" indent="-285750">
              <a:buFont typeface="Arial" panose="020B0604020202020204" pitchFamily="34" charset="0"/>
              <a:buChar char="•"/>
            </a:pPr>
            <a:r>
              <a:rPr lang="en-GB" sz="2000" b="1" dirty="0">
                <a:latin typeface="Arial" panose="020B0604020202020204" pitchFamily="34" charset="0"/>
                <a:cs typeface="Arial" panose="020B0604020202020204" pitchFamily="34" charset="0"/>
              </a:rPr>
              <a:t>Jira report:</a:t>
            </a:r>
            <a:r>
              <a:rPr lang="en-GB" sz="2000" dirty="0">
                <a:latin typeface="Arial" panose="020B0604020202020204" pitchFamily="34" charset="0"/>
                <a:cs typeface="Arial" panose="020B0604020202020204" pitchFamily="34" charset="0"/>
              </a:rPr>
              <a:t> Communicate Jira information in easy to read reports</a:t>
            </a:r>
          </a:p>
          <a:p>
            <a:pPr marL="285750" indent="-285750">
              <a:buFont typeface="Arial" panose="020B0604020202020204" pitchFamily="34" charset="0"/>
              <a:buChar char="•"/>
            </a:pPr>
            <a:r>
              <a:rPr lang="en-GB" sz="2000" b="1" dirty="0">
                <a:latin typeface="Arial" panose="020B0604020202020204" pitchFamily="34" charset="0"/>
                <a:cs typeface="Arial" panose="020B0604020202020204" pitchFamily="34" charset="0"/>
              </a:rPr>
              <a:t>Meeting notes</a:t>
            </a:r>
            <a:r>
              <a:rPr lang="en-GB" sz="2000" dirty="0">
                <a:latin typeface="Arial" panose="020B0604020202020204" pitchFamily="34" charset="0"/>
                <a:cs typeface="Arial" panose="020B0604020202020204" pitchFamily="34" charset="0"/>
              </a:rPr>
              <a:t>: Plan your meetings and share notes and actions with your team.</a:t>
            </a:r>
          </a:p>
          <a:p>
            <a:pPr marL="285750" indent="-285750">
              <a:buFont typeface="Arial" panose="020B0604020202020204" pitchFamily="34" charset="0"/>
              <a:buChar char="•"/>
            </a:pPr>
            <a:r>
              <a:rPr lang="en-GB" sz="2000" b="1" dirty="0">
                <a:latin typeface="Arial" panose="020B0604020202020204" pitchFamily="34" charset="0"/>
                <a:cs typeface="Arial" panose="020B0604020202020204" pitchFamily="34" charset="0"/>
              </a:rPr>
              <a:t>Retrospective</a:t>
            </a:r>
            <a:r>
              <a:rPr lang="en-GB" sz="2000" dirty="0">
                <a:latin typeface="Arial" panose="020B0604020202020204" pitchFamily="34" charset="0"/>
                <a:cs typeface="Arial" panose="020B0604020202020204" pitchFamily="34" charset="0"/>
              </a:rPr>
              <a:t>: What went well? What could have gone better? Crowdsource improvements with your team.</a:t>
            </a:r>
          </a:p>
          <a:p>
            <a:pPr marL="285750" indent="-285750">
              <a:buFont typeface="Arial" panose="020B0604020202020204" pitchFamily="34" charset="0"/>
              <a:buChar char="•"/>
            </a:pPr>
            <a:r>
              <a:rPr lang="en-GB" sz="2000" b="1" dirty="0">
                <a:latin typeface="Arial" panose="020B0604020202020204" pitchFamily="34" charset="0"/>
                <a:cs typeface="Arial" panose="020B0604020202020204" pitchFamily="34" charset="0"/>
              </a:rPr>
              <a:t>Product requirements</a:t>
            </a:r>
            <a:r>
              <a:rPr lang="en-GB" sz="2000" dirty="0">
                <a:latin typeface="Arial" panose="020B0604020202020204" pitchFamily="34" charset="0"/>
                <a:cs typeface="Arial" panose="020B0604020202020204" pitchFamily="34" charset="0"/>
              </a:rPr>
              <a:t>: Define, track, and scope requirements for your product and feature.</a:t>
            </a:r>
          </a:p>
          <a:p>
            <a:pPr marL="285750" indent="-285750">
              <a:buFont typeface="Arial" panose="020B0604020202020204" pitchFamily="34" charset="0"/>
              <a:buChar char="•"/>
            </a:pPr>
            <a:r>
              <a:rPr lang="en-GB" sz="2000" b="1" dirty="0">
                <a:latin typeface="Arial" panose="020B0604020202020204" pitchFamily="34" charset="0"/>
                <a:cs typeface="Arial" panose="020B0604020202020204" pitchFamily="34" charset="0"/>
              </a:rPr>
              <a:t>Share a link</a:t>
            </a:r>
            <a:r>
              <a:rPr lang="en-GB" sz="2000" dirty="0">
                <a:latin typeface="Arial" panose="020B0604020202020204" pitchFamily="34" charset="0"/>
                <a:cs typeface="Arial" panose="020B0604020202020204" pitchFamily="34" charset="0"/>
              </a:rPr>
              <a:t>: Share and discuss content from the web like articles and videos with your team.</a:t>
            </a:r>
          </a:p>
          <a:p>
            <a:pPr marL="285750" indent="-285750">
              <a:buFont typeface="Arial" panose="020B0604020202020204" pitchFamily="34" charset="0"/>
              <a:buChar char="•"/>
            </a:pPr>
            <a:r>
              <a:rPr lang="en-GB" sz="2000" b="1" dirty="0">
                <a:latin typeface="Arial" panose="020B0604020202020204" pitchFamily="34" charset="0"/>
                <a:cs typeface="Arial" panose="020B0604020202020204" pitchFamily="34" charset="0"/>
              </a:rPr>
              <a:t>Task report:</a:t>
            </a:r>
            <a:r>
              <a:rPr lang="en-GB" sz="2000" dirty="0">
                <a:latin typeface="Arial" panose="020B0604020202020204" pitchFamily="34" charset="0"/>
                <a:cs typeface="Arial" panose="020B0604020202020204" pitchFamily="34" charset="0"/>
              </a:rPr>
              <a:t> Keep track of tasks for your team or project.</a:t>
            </a:r>
          </a:p>
          <a:p>
            <a:pPr marL="285750" indent="-285750">
              <a:buFont typeface="Arial" panose="020B0604020202020204" pitchFamily="34" charset="0"/>
              <a:buChar char="•"/>
            </a:pPr>
            <a:r>
              <a:rPr lang="en-GB" sz="2000" b="1" dirty="0">
                <a:latin typeface="Arial" panose="020B0604020202020204" pitchFamily="34" charset="0"/>
                <a:cs typeface="Arial" panose="020B0604020202020204" pitchFamily="34" charset="0"/>
              </a:rPr>
              <a:t>Troubleshooting article</a:t>
            </a:r>
            <a:r>
              <a:rPr lang="en-GB" sz="2000" dirty="0">
                <a:latin typeface="Arial" panose="020B0604020202020204" pitchFamily="34" charset="0"/>
                <a:cs typeface="Arial" panose="020B0604020202020204" pitchFamily="34" charset="0"/>
              </a:rPr>
              <a:t>: Provide solutions for commonly encountered problems</a:t>
            </a:r>
            <a:r>
              <a:rPr lang="en-GB" sz="2000" dirty="0" smtClean="0">
                <a:latin typeface="Arial" panose="020B0604020202020204" pitchFamily="34" charset="0"/>
                <a:cs typeface="Arial" panose="020B0604020202020204" pitchFamily="34" charset="0"/>
              </a:rPr>
              <a:t>.</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hlinkClick r:id="rId2"/>
              </a:rPr>
              <a:t>https://</a:t>
            </a:r>
            <a:r>
              <a:rPr lang="en-GB" sz="2000" dirty="0" smtClean="0">
                <a:latin typeface="Arial" panose="020B0604020202020204" pitchFamily="34" charset="0"/>
                <a:cs typeface="Arial" panose="020B0604020202020204" pitchFamily="34" charset="0"/>
                <a:hlinkClick r:id="rId2"/>
              </a:rPr>
              <a:t>confluence.atlassian.com/confcloud/blueprints-and-user-created-templates-724764985.html</a:t>
            </a:r>
            <a:endParaRPr lang="en-GB" sz="2000" dirty="0" smtClean="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716546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788" y="457200"/>
            <a:ext cx="3932237" cy="871979"/>
          </a:xfrm>
        </p:spPr>
        <p:txBody>
          <a:bodyPr/>
          <a:lstStyle/>
          <a:p>
            <a:r>
              <a:rPr lang="en-AU" b="1" dirty="0" smtClean="0">
                <a:latin typeface="Arial" panose="020B0604020202020204" pitchFamily="34" charset="0"/>
                <a:cs typeface="Arial" panose="020B0604020202020204" pitchFamily="34" charset="0"/>
              </a:rPr>
              <a:t>Page view mode</a:t>
            </a:r>
            <a:endParaRPr lang="en-AU"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5183188" y="1775609"/>
            <a:ext cx="6172200" cy="3720217"/>
          </a:xfrm>
          <a:prstGeom prst="rect">
            <a:avLst/>
          </a:prstGeom>
        </p:spPr>
      </p:pic>
      <p:sp>
        <p:nvSpPr>
          <p:cNvPr id="6" name="Text Placeholder 5"/>
          <p:cNvSpPr>
            <a:spLocks noGrp="1"/>
          </p:cNvSpPr>
          <p:nvPr>
            <p:ph type="body" sz="half" idx="2"/>
          </p:nvPr>
        </p:nvSpPr>
        <p:spPr/>
        <p:txBody>
          <a:bodyPr>
            <a:noAutofit/>
          </a:bodyPr>
          <a:lstStyle/>
          <a:p>
            <a:pPr marL="342900" indent="-342900" algn="just">
              <a:buFont typeface="+mj-lt"/>
              <a:buAutoNum type="arabicPeriod"/>
            </a:pPr>
            <a:r>
              <a:rPr lang="en-GB" sz="2000" b="1" dirty="0" smtClean="0">
                <a:latin typeface="Arial" panose="020B0604020202020204" pitchFamily="34" charset="0"/>
                <a:cs typeface="Arial" panose="020B0604020202020204" pitchFamily="34" charset="0"/>
              </a:rPr>
              <a:t>Confluence header</a:t>
            </a:r>
            <a:r>
              <a:rPr lang="en-GB" sz="2000" dirty="0" smtClean="0">
                <a:latin typeface="Arial" panose="020B0604020202020204" pitchFamily="34" charset="0"/>
                <a:cs typeface="Arial" panose="020B0604020202020204" pitchFamily="34" charset="0"/>
              </a:rPr>
              <a:t>: create blank pages, pages from templates and visit spaces or your profile. </a:t>
            </a:r>
          </a:p>
          <a:p>
            <a:pPr marL="342900" indent="-342900" algn="just">
              <a:buFont typeface="+mj-lt"/>
              <a:buAutoNum type="arabicPeriod"/>
            </a:pPr>
            <a:r>
              <a:rPr lang="en-GB" sz="2000" b="1" dirty="0" smtClean="0">
                <a:latin typeface="Arial" panose="020B0604020202020204" pitchFamily="34" charset="0"/>
                <a:cs typeface="Arial" panose="020B0604020202020204" pitchFamily="34" charset="0"/>
              </a:rPr>
              <a:t>Space sidebar</a:t>
            </a:r>
            <a:r>
              <a:rPr lang="en-GB" sz="2000" dirty="0" smtClean="0">
                <a:latin typeface="Arial" panose="020B0604020202020204" pitchFamily="34" charset="0"/>
                <a:cs typeface="Arial" panose="020B0604020202020204" pitchFamily="34" charset="0"/>
              </a:rPr>
              <a:t>: access pages, blogs and administer the space.</a:t>
            </a:r>
          </a:p>
          <a:p>
            <a:pPr marL="342900" indent="-342900" algn="just">
              <a:buFont typeface="+mj-lt"/>
              <a:buAutoNum type="arabicPeriod"/>
            </a:pPr>
            <a:r>
              <a:rPr lang="en-GB" sz="2000" b="1" dirty="0" smtClean="0">
                <a:latin typeface="Arial" panose="020B0604020202020204" pitchFamily="34" charset="0"/>
                <a:cs typeface="Arial" panose="020B0604020202020204" pitchFamily="34" charset="0"/>
              </a:rPr>
              <a:t>Page tools</a:t>
            </a:r>
            <a:r>
              <a:rPr lang="en-GB" sz="2000" dirty="0" smtClean="0">
                <a:latin typeface="Arial" panose="020B0604020202020204" pitchFamily="34" charset="0"/>
                <a:cs typeface="Arial" panose="020B0604020202020204" pitchFamily="34" charset="0"/>
              </a:rPr>
              <a:t>: edit or share the page, watch it to get updates and perform more actions. </a:t>
            </a:r>
            <a:endParaRPr lang="en-A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476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876</Words>
  <Application>Microsoft Office PowerPoint</Application>
  <PresentationFormat>Widescreen</PresentationFormat>
  <Paragraphs>118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-apple-system</vt:lpstr>
      <vt:lpstr>Arial</vt:lpstr>
      <vt:lpstr>Calibri</vt:lpstr>
      <vt:lpstr>Calibri Light</vt:lpstr>
      <vt:lpstr>Wingdings</vt:lpstr>
      <vt:lpstr>Office Theme</vt:lpstr>
      <vt:lpstr>CONFLUENCE</vt:lpstr>
      <vt:lpstr>Topics:</vt:lpstr>
      <vt:lpstr>Confluence</vt:lpstr>
      <vt:lpstr>Space</vt:lpstr>
      <vt:lpstr>Log In</vt:lpstr>
      <vt:lpstr>Create Page</vt:lpstr>
      <vt:lpstr>Create From Template</vt:lpstr>
      <vt:lpstr>Templates</vt:lpstr>
      <vt:lpstr>Page view mode</vt:lpstr>
      <vt:lpstr>PowerPoint Presentation</vt:lpstr>
      <vt:lpstr>Edit Page</vt:lpstr>
      <vt:lpstr>Upload Files</vt:lpstr>
      <vt:lpstr>File versions </vt:lpstr>
      <vt:lpstr>PowerPoint Presentation</vt:lpstr>
      <vt:lpstr>Watch a Confluence Page</vt:lpstr>
      <vt:lpstr>Space Permissions Overview(admin)</vt:lpstr>
      <vt:lpstr>Permissions Summary</vt:lpstr>
      <vt:lpstr> </vt:lpstr>
      <vt:lpstr>https://confluence.atlassian.com/doc/confluence-user-s-guide-139509.html https://confluence.atlassian.com/doc/pages-and-blogs-320602215.html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CONFLUENCE</dc:title>
  <dc:creator>Karanvir Kaur</dc:creator>
  <cp:lastModifiedBy>Karanvir Kaur</cp:lastModifiedBy>
  <cp:revision>41</cp:revision>
  <dcterms:created xsi:type="dcterms:W3CDTF">2019-01-17T00:57:32Z</dcterms:created>
  <dcterms:modified xsi:type="dcterms:W3CDTF">2019-02-05T04:55:52Z</dcterms:modified>
</cp:coreProperties>
</file>